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12192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JetBrains Mono" panose="020B0600000101010101" charset="0"/>
      <p:regular r:id="rId37"/>
      <p:bold r:id="rId38"/>
      <p:italic r:id="rId39"/>
      <p:boldItalic r:id="rId40"/>
    </p:embeddedFont>
    <p:embeddedFont>
      <p:font typeface="Noto Sans KR" panose="020B0200000000000000" pitchFamily="50" charset="-127"/>
      <p:regular r:id="rId41"/>
      <p:bold r:id="rId42"/>
    </p:embeddedFont>
    <p:embeddedFont>
      <p:font typeface="Roboto" panose="020B0600000101010101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2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a7e11e5b0_0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3aa7e11e5b0_0_1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3aa7e11e5b0_0_1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a7e11e5b0_0_1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3aa7e11e5b0_0_1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3aa7e11e5b0_0_1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a7e11e5b0_0_1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aa7e11e5b0_0_1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3aa7e11e5b0_0_1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aa7e11e5b0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3aa7e11e5b0_0_1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aa7e11e5b0_0_12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aa7e11e5b0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3aa7e11e5b0_4_1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aa7e11e5b0_4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a7e11e5b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3aa7e11e5b0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3aa7e11e5b0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aa7e11e5b0_0_2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g3aa7e11e5b0_0_2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aa7e11e5b0_0_2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aa7e11e5b0_0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aa7e11e5b0_0_14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aa7e11e5b0_0_14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a7e11e5b0_4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3aa7e11e5b0_4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3aa7e11e5b0_4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aa7e11e5b0_0_1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g3aa7e11e5b0_0_15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3aa7e11e5b0_0_15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aa7e11e5b0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g3aa7e11e5b0_0_20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g3aa7e11e5b0_0_20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aa7e11e5b0_0_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g3aa7e11e5b0_0_1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3aa7e11e5b0_0_16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aa7e11e5b0_0_1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g3aa7e11e5b0_0_16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3aa7e11e5b0_0_16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aa7e11e5b0_4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g3aa7e11e5b0_4_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g3aa7e11e5b0_4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a7e11e5b0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g3aa7e11e5b0_0_17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g3aa7e11e5b0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aa7e11e5b0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3aa7e11e5b0_0_17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g3aa7e11e5b0_0_17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aa7e11e5b0_4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5" name="Google Shape;895;g3aa7e11e5b0_4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g3aa7e11e5b0_4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aa7e11e5b0_0_2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g3aa7e11e5b0_0_2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g3aa7e11e5b0_0_2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aa7e11e5b0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3aa7e11e5b0_0_18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g3aa7e11e5b0_0_18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3aa7e11e5b0_4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g3aa7e11e5b0_4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g3aa7e11e5b0_4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aa7e11e5b0_0_1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1" name="Google Shape;1041;g3aa7e11e5b0_0_19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g3aa7e11e5b0_0_19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a7e11e5b0_4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3aa7e11e5b0_4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3aa7e11e5b0_4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aa7e11e5b0_0_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0" name="Google Shape;1090;g3aa7e11e5b0_0_20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g3aa7e11e5b0_0_20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a7e11e5b0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3aa7e11e5b0_0_10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3aa7e11e5b0_0_10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a7e11e5b0_4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3aa7e11e5b0_4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aa7e11e5b0_4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a7e11e5b0_0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3aa7e11e5b0_0_10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aa7e11e5b0_0_10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a7e11e5b0_4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aa7e11e5b0_4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3aa7e11e5b0_4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a7e11e5b0_0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3aa7e11e5b0_0_1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aa7e11e5b0_0_1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a7e11e5b0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3aa7e11e5b0_0_1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3aa7e11e5b0_0_1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jp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11" Type="http://schemas.openxmlformats.org/officeDocument/2006/relationships/image" Target="../media/image80.png"/><Relationship Id="rId5" Type="http://schemas.openxmlformats.org/officeDocument/2006/relationships/image" Target="../media/image74.jp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jpg"/><Relationship Id="rId1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27.png"/><Relationship Id="rId5" Type="http://schemas.openxmlformats.org/officeDocument/2006/relationships/image" Target="../media/image88.png"/><Relationship Id="rId10" Type="http://schemas.openxmlformats.org/officeDocument/2006/relationships/image" Target="../media/image39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5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 descr="preencoded.png"/>
          <p:cNvPicPr preferRelativeResize="0"/>
          <p:nvPr/>
        </p:nvPicPr>
        <p:blipFill rotWithShape="1">
          <a:blip r:embed="rId3">
            <a:alphaModFix/>
          </a:blip>
          <a:srcRect l="389" r="388"/>
          <a:stretch/>
        </p:blipFill>
        <p:spPr>
          <a:xfrm>
            <a:off x="0" y="0"/>
            <a:ext cx="1219169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0143C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381305" y="381305"/>
            <a:ext cx="1381658" cy="33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AAAI 2022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10432390" y="6344107"/>
            <a:ext cx="149595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November 2</a:t>
            </a:r>
            <a:r>
              <a:rPr lang="en-US" sz="12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8</a:t>
            </a:r>
            <a:r>
              <a:rPr lang="en-US" sz="120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, 2025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1397203" y="483718"/>
            <a:ext cx="9859061" cy="234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Noto Sans KR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FedFR: </a:t>
            </a:r>
            <a:r>
              <a:rPr lang="en-US" sz="48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일반 및 개인화 </a:t>
            </a:r>
            <a:br>
              <a:rPr lang="en-US" sz="48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48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얼굴 인식을 위한 프레임워크 - 재구현</a:t>
            </a:r>
            <a:endParaRPr sz="4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809598" y="4088282"/>
            <a:ext cx="8572500" cy="19202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2240280" y="2992831"/>
            <a:ext cx="7944307" cy="89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2400"/>
              <a:buFont typeface="Noto Sans KR"/>
              <a:buNone/>
            </a:pPr>
            <a:r>
              <a:rPr lang="en-US" sz="2400">
                <a:solidFill>
                  <a:srgbClr val="E2E8F0"/>
                </a:solidFill>
                <a:latin typeface="Noto Sans KR"/>
                <a:ea typeface="Noto Sans KR"/>
                <a:cs typeface="Noto Sans KR"/>
                <a:sym typeface="Noto Sans KR"/>
              </a:rPr>
              <a:t>개인정보 보호 제약 하에서 얼굴 임베딩 공동 최적화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2245766" y="4678985"/>
            <a:ext cx="7705649" cy="895198"/>
          </a:xfrm>
          <a:prstGeom prst="roundRect">
            <a:avLst>
              <a:gd name="adj" fmla="val 13040"/>
            </a:avLst>
          </a:prstGeom>
          <a:solidFill>
            <a:srgbClr val="FFFFFF">
              <a:alpha val="9803"/>
            </a:srgbClr>
          </a:solidFill>
          <a:ln w="12700" cap="flat" cmpd="sng">
            <a:solidFill>
              <a:srgbClr val="FFFFFF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2636215" y="4916729"/>
            <a:ext cx="70968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1F5F9"/>
              </a:buClr>
              <a:buSzPts val="1800"/>
              <a:buFont typeface="Noto Sans KR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20211892 이종훈, 20211923 이종명, 20211928 정태섭 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3696005" y="5859475"/>
            <a:ext cx="4809744" cy="437998"/>
          </a:xfrm>
          <a:prstGeom prst="roundRect">
            <a:avLst>
              <a:gd name="adj" fmla="val 208768"/>
            </a:avLst>
          </a:prstGeom>
          <a:solidFill>
            <a:srgbClr val="3B82F6"/>
          </a:solidFill>
          <a:ln>
            <a:noFill/>
          </a:ln>
          <a:effectLst>
            <a:outerShdw blurRad="63500" dist="38100" dir="5400000" algn="bl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/>
          <p:nvPr/>
        </p:nvSpPr>
        <p:spPr>
          <a:xfrm>
            <a:off x="3924605" y="5936285"/>
            <a:ext cx="4496105" cy="277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사물인터넷 오전 9조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 txBox="1"/>
          <p:nvPr/>
        </p:nvSpPr>
        <p:spPr>
          <a:xfrm>
            <a:off x="476402" y="295351"/>
            <a:ext cx="6691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Key #2: Hard Negative Sampling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2"/>
          <p:cNvSpPr txBox="1"/>
          <p:nvPr/>
        </p:nvSpPr>
        <p:spPr>
          <a:xfrm>
            <a:off x="8013802" y="442570"/>
            <a:ext cx="38487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Optimizing Federated Training Efficiency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2"/>
          <p:cNvSpPr/>
          <p:nvPr/>
        </p:nvSpPr>
        <p:spPr>
          <a:xfrm>
            <a:off x="476402" y="1495044"/>
            <a:ext cx="6620400" cy="4981800"/>
          </a:xfrm>
          <a:prstGeom prst="roundRect">
            <a:avLst>
              <a:gd name="adj" fmla="val 562"/>
            </a:avLst>
          </a:prstGeom>
          <a:solidFill>
            <a:srgbClr val="F1F5F9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25400" dir="27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2"/>
          <p:cNvSpPr/>
          <p:nvPr/>
        </p:nvSpPr>
        <p:spPr>
          <a:xfrm>
            <a:off x="676656" y="1695298"/>
            <a:ext cx="6219600" cy="4276500"/>
          </a:xfrm>
          <a:prstGeom prst="roundRect">
            <a:avLst>
              <a:gd name="adj" fmla="val 381"/>
            </a:avLst>
          </a:prstGeom>
          <a:solidFill>
            <a:srgbClr val="FFFFFF"/>
          </a:solidFill>
          <a:ln>
            <a:noFill/>
          </a:ln>
          <a:effectLst>
            <a:outerShdw blurRad="12700" dist="12700" dir="16200000" algn="bl" rotWithShape="0">
              <a:srgbClr val="000000">
                <a:alpha val="7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12" descr="preencoded.png"/>
          <p:cNvPicPr preferRelativeResize="0"/>
          <p:nvPr/>
        </p:nvPicPr>
        <p:blipFill rotWithShape="1">
          <a:blip r:embed="rId3">
            <a:alphaModFix/>
          </a:blip>
          <a:srcRect l="59" r="69"/>
          <a:stretch/>
        </p:blipFill>
        <p:spPr>
          <a:xfrm>
            <a:off x="752551" y="2141525"/>
            <a:ext cx="6067045" cy="339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3841" y="6121908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2"/>
          <p:cNvSpPr txBox="1"/>
          <p:nvPr/>
        </p:nvSpPr>
        <p:spPr>
          <a:xfrm>
            <a:off x="2555748" y="6086246"/>
            <a:ext cx="27387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Efficient Hard Negative Selection Process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"/>
          <p:cNvSpPr/>
          <p:nvPr/>
        </p:nvSpPr>
        <p:spPr>
          <a:xfrm>
            <a:off x="7570318" y="1484986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1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6213" y="1560881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2"/>
          <p:cNvSpPr/>
          <p:nvPr/>
        </p:nvSpPr>
        <p:spPr>
          <a:xfrm>
            <a:off x="7570318" y="2831897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2"/>
          <p:cNvSpPr txBox="1"/>
          <p:nvPr/>
        </p:nvSpPr>
        <p:spPr>
          <a:xfrm>
            <a:off x="8027518" y="1456639"/>
            <a:ext cx="25200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Hard Negative 선택 전략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2"/>
          <p:cNvSpPr txBox="1"/>
          <p:nvPr/>
        </p:nvSpPr>
        <p:spPr>
          <a:xfrm>
            <a:off x="8027518" y="1793138"/>
            <a:ext cx="38058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모든 글로벌 데이터를 사용하지 않고, CosFace 마진(Margin) 기준으로 가장 어려운(Hard) 네거티브 샘플만 선별함.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1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6213" y="2907792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2"/>
          <p:cNvSpPr/>
          <p:nvPr/>
        </p:nvSpPr>
        <p:spPr>
          <a:xfrm>
            <a:off x="7570318" y="3921862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"/>
          <p:cNvSpPr txBox="1"/>
          <p:nvPr/>
        </p:nvSpPr>
        <p:spPr>
          <a:xfrm>
            <a:off x="8027518" y="2803550"/>
            <a:ext cx="22530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연산 효율성 ~10배 향상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2"/>
          <p:cNvSpPr txBox="1"/>
          <p:nvPr/>
        </p:nvSpPr>
        <p:spPr>
          <a:xfrm>
            <a:off x="8027518" y="3140050"/>
            <a:ext cx="36531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데이터 대신 상위 약 10%의 유의미한 샘플만 사용하여 학습 속도를 획기적으로 개선함.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1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46213" y="3997757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2"/>
          <p:cNvSpPr txBox="1"/>
          <p:nvPr/>
        </p:nvSpPr>
        <p:spPr>
          <a:xfrm>
            <a:off x="8027518" y="3892601"/>
            <a:ext cx="22056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 리소스 절약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2"/>
          <p:cNvSpPr txBox="1"/>
          <p:nvPr/>
        </p:nvSpPr>
        <p:spPr>
          <a:xfrm>
            <a:off x="8027518" y="4230014"/>
            <a:ext cx="37299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제한된 엣지 기기의 메모리와 연산 부하를 줄이면서도 전체 데이터 사용 시와 동일한 성능 유지.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2"/>
          <p:cNvSpPr/>
          <p:nvPr/>
        </p:nvSpPr>
        <p:spPr>
          <a:xfrm>
            <a:off x="0" y="1076249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2"/>
          <p:cNvSpPr/>
          <p:nvPr/>
        </p:nvSpPr>
        <p:spPr>
          <a:xfrm>
            <a:off x="7570318" y="5230368"/>
            <a:ext cx="4153200" cy="1572000"/>
          </a:xfrm>
          <a:prstGeom prst="roundRect">
            <a:avLst>
              <a:gd name="adj" fmla="val 4231"/>
            </a:avLst>
          </a:prstGeom>
          <a:solidFill>
            <a:srgbClr val="1E3A8A"/>
          </a:solidFill>
          <a:ln>
            <a:noFill/>
          </a:ln>
          <a:effectLst>
            <a:outerShdw blurRad="114300" dist="38100" dir="5400000" algn="bl" rotWithShape="0">
              <a:srgbClr val="2563EB">
                <a:alpha val="2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2"/>
          <p:cNvSpPr txBox="1"/>
          <p:nvPr/>
        </p:nvSpPr>
        <p:spPr>
          <a:xfrm>
            <a:off x="7856525" y="5754319"/>
            <a:ext cx="3620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효율성과 정확도 사이의 </a:t>
            </a:r>
            <a:b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Trade-off 없이 최적화 달성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1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6525" y="5463540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2"/>
          <p:cNvSpPr txBox="1"/>
          <p:nvPr/>
        </p:nvSpPr>
        <p:spPr>
          <a:xfrm>
            <a:off x="8103413" y="5420563"/>
            <a:ext cx="11010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Key Benefit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2"/>
          <p:cNvSpPr/>
          <p:nvPr/>
        </p:nvSpPr>
        <p:spPr>
          <a:xfrm>
            <a:off x="7570318" y="5230368"/>
            <a:ext cx="57600" cy="15720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476402" y="295351"/>
            <a:ext cx="4157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Key #3: Contrastive Regularization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7290511" y="599846"/>
            <a:ext cx="34584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Preventing Local Drift &amp; Maintaining Consistency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3"/>
          <p:cNvSpPr/>
          <p:nvPr/>
        </p:nvSpPr>
        <p:spPr>
          <a:xfrm>
            <a:off x="476402" y="2095805"/>
            <a:ext cx="6620400" cy="4381800"/>
          </a:xfrm>
          <a:prstGeom prst="roundRect">
            <a:avLst>
              <a:gd name="adj" fmla="val 726"/>
            </a:avLst>
          </a:prstGeom>
          <a:solidFill>
            <a:srgbClr val="F1F5F9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25400" dir="27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3"/>
          <p:cNvSpPr/>
          <p:nvPr/>
        </p:nvSpPr>
        <p:spPr>
          <a:xfrm>
            <a:off x="676656" y="2295144"/>
            <a:ext cx="6219600" cy="3676800"/>
          </a:xfrm>
          <a:prstGeom prst="roundRect">
            <a:avLst>
              <a:gd name="adj" fmla="val 515"/>
            </a:avLst>
          </a:prstGeom>
          <a:solidFill>
            <a:srgbClr val="FFFFFF"/>
          </a:solidFill>
          <a:ln>
            <a:noFill/>
          </a:ln>
          <a:effectLst>
            <a:outerShdw blurRad="12700" dist="12700" dir="16200000" algn="bl" rotWithShape="0">
              <a:srgbClr val="000000">
                <a:alpha val="7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13" descr="preencoded.png"/>
          <p:cNvPicPr preferRelativeResize="0"/>
          <p:nvPr/>
        </p:nvPicPr>
        <p:blipFill rotWithShape="1">
          <a:blip r:embed="rId3">
            <a:alphaModFix/>
          </a:blip>
          <a:srcRect l="59" r="69"/>
          <a:stretch/>
        </p:blipFill>
        <p:spPr>
          <a:xfrm>
            <a:off x="752551" y="2441448"/>
            <a:ext cx="6067045" cy="339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 descr="preencoded.png"/>
          <p:cNvPicPr preferRelativeResize="0"/>
          <p:nvPr/>
        </p:nvPicPr>
        <p:blipFill rotWithShape="1">
          <a:blip r:embed="rId4">
            <a:alphaModFix/>
          </a:blip>
          <a:srcRect l="-833" r="-843"/>
          <a:stretch/>
        </p:blipFill>
        <p:spPr>
          <a:xfrm>
            <a:off x="2229307" y="6121908"/>
            <a:ext cx="152705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3"/>
          <p:cNvSpPr txBox="1"/>
          <p:nvPr/>
        </p:nvSpPr>
        <p:spPr>
          <a:xfrm>
            <a:off x="2420417" y="6086246"/>
            <a:ext cx="30249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Relationship: Local, Global &amp; Previous Models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7570318" y="1613916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13" descr="preencoded.png"/>
          <p:cNvPicPr preferRelativeResize="0"/>
          <p:nvPr/>
        </p:nvPicPr>
        <p:blipFill rotWithShape="1">
          <a:blip r:embed="rId5">
            <a:alphaModFix/>
          </a:blip>
          <a:srcRect l="-761" r="-761"/>
          <a:stretch/>
        </p:blipFill>
        <p:spPr>
          <a:xfrm>
            <a:off x="7665415" y="1698955"/>
            <a:ext cx="152705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3"/>
          <p:cNvSpPr/>
          <p:nvPr/>
        </p:nvSpPr>
        <p:spPr>
          <a:xfrm>
            <a:off x="7570318" y="2811780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3"/>
          <p:cNvSpPr txBox="1"/>
          <p:nvPr/>
        </p:nvSpPr>
        <p:spPr>
          <a:xfrm>
            <a:off x="8103413" y="1575511"/>
            <a:ext cx="35727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Global Model Alignment (Pull)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8103413" y="1964131"/>
            <a:ext cx="34419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로컬 모델을 글로벌 모델 방향으로 당겨(Pull) 일반화 성능을 유지합니다.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1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56271" y="2897734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3"/>
          <p:cNvSpPr/>
          <p:nvPr/>
        </p:nvSpPr>
        <p:spPr>
          <a:xfrm>
            <a:off x="7570318" y="4283964"/>
            <a:ext cx="342900" cy="342900"/>
          </a:xfrm>
          <a:prstGeom prst="roundRect">
            <a:avLst>
              <a:gd name="adj" fmla="val 59259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3"/>
          <p:cNvSpPr txBox="1"/>
          <p:nvPr/>
        </p:nvSpPr>
        <p:spPr>
          <a:xfrm>
            <a:off x="8103413" y="2773375"/>
            <a:ext cx="25722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Previous Local Model Divergence (Push)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3"/>
          <p:cNvSpPr txBox="1"/>
          <p:nvPr/>
        </p:nvSpPr>
        <p:spPr>
          <a:xfrm>
            <a:off x="8103413" y="3436315"/>
            <a:ext cx="37179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이전 로컬 모델로부터는 멀어지도록(Push) 하여 학습 정체를 방지합니다.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3" descr="preencoded.png"/>
          <p:cNvPicPr preferRelativeResize="0"/>
          <p:nvPr/>
        </p:nvPicPr>
        <p:blipFill rotWithShape="1">
          <a:blip r:embed="rId7">
            <a:alphaModFix/>
          </a:blip>
          <a:srcRect t="-843" b="-833"/>
          <a:stretch/>
        </p:blipFill>
        <p:spPr>
          <a:xfrm>
            <a:off x="7646213" y="4369918"/>
            <a:ext cx="190195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3"/>
          <p:cNvSpPr txBox="1"/>
          <p:nvPr/>
        </p:nvSpPr>
        <p:spPr>
          <a:xfrm>
            <a:off x="8103413" y="4246474"/>
            <a:ext cx="22962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Prevent Local Drift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3"/>
          <p:cNvSpPr txBox="1"/>
          <p:nvPr/>
        </p:nvSpPr>
        <p:spPr>
          <a:xfrm>
            <a:off x="8103413" y="4635094"/>
            <a:ext cx="37179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로컬 데이터 과적합으로 인한 모델 편향(Drift)을 효과적으로 억제합니다.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3"/>
          <p:cNvSpPr/>
          <p:nvPr/>
        </p:nvSpPr>
        <p:spPr>
          <a:xfrm>
            <a:off x="0" y="1411458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3"/>
          <p:cNvSpPr/>
          <p:nvPr/>
        </p:nvSpPr>
        <p:spPr>
          <a:xfrm>
            <a:off x="7570318" y="5230368"/>
            <a:ext cx="4153200" cy="1572000"/>
          </a:xfrm>
          <a:prstGeom prst="roundRect">
            <a:avLst>
              <a:gd name="adj" fmla="val 4231"/>
            </a:avLst>
          </a:prstGeom>
          <a:solidFill>
            <a:srgbClr val="1E3A8A"/>
          </a:solidFill>
          <a:ln>
            <a:noFill/>
          </a:ln>
          <a:effectLst>
            <a:outerShdw blurRad="114300" dist="38100" dir="5400000" algn="bl" rotWithShape="0">
              <a:srgbClr val="2563EB">
                <a:alpha val="2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3"/>
          <p:cNvSpPr txBox="1"/>
          <p:nvPr/>
        </p:nvSpPr>
        <p:spPr>
          <a:xfrm>
            <a:off x="7856525" y="5754319"/>
            <a:ext cx="3620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>
                <a:solidFill>
                  <a:srgbClr val="FFFFFF"/>
                </a:solidFill>
                <a:highlight>
                  <a:srgbClr val="1E3A8A"/>
                </a:highlight>
                <a:latin typeface="Noto Sans KR"/>
                <a:ea typeface="Noto Sans KR"/>
                <a:cs typeface="Noto Sans KR"/>
                <a:sym typeface="Noto Sans KR"/>
              </a:rPr>
              <a:t>특징 공간 정렬을 통해 </a:t>
            </a:r>
            <a:endParaRPr sz="1500" b="1">
              <a:solidFill>
                <a:srgbClr val="FFFFFF"/>
              </a:solidFill>
              <a:highlight>
                <a:srgbClr val="1E3A8A"/>
              </a:highlight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>
                <a:solidFill>
                  <a:srgbClr val="FFFFFF"/>
                </a:solidFill>
                <a:highlight>
                  <a:srgbClr val="1E3A8A"/>
                </a:highlight>
                <a:latin typeface="Noto Sans KR"/>
                <a:ea typeface="Noto Sans KR"/>
                <a:cs typeface="Noto Sans KR"/>
                <a:sym typeface="Noto Sans KR"/>
              </a:rPr>
              <a:t>제너릭 성능을 크게 향상시킴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6525" y="5463540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3"/>
          <p:cNvSpPr txBox="1"/>
          <p:nvPr/>
        </p:nvSpPr>
        <p:spPr>
          <a:xfrm>
            <a:off x="8103413" y="5420563"/>
            <a:ext cx="11010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Key Benefit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3"/>
          <p:cNvSpPr/>
          <p:nvPr/>
        </p:nvSpPr>
        <p:spPr>
          <a:xfrm>
            <a:off x="7570318" y="5230368"/>
            <a:ext cx="57600" cy="15720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 txBox="1"/>
          <p:nvPr/>
        </p:nvSpPr>
        <p:spPr>
          <a:xfrm>
            <a:off x="476402" y="295351"/>
            <a:ext cx="55869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Key #4: Decoupled Feature Customization (DFC)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7966253" y="599846"/>
            <a:ext cx="29436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Enabling Joint Optimization of Personalized Models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476402" y="2095805"/>
            <a:ext cx="6620400" cy="4381800"/>
          </a:xfrm>
          <a:prstGeom prst="roundRect">
            <a:avLst>
              <a:gd name="adj" fmla="val 726"/>
            </a:avLst>
          </a:prstGeom>
          <a:solidFill>
            <a:srgbClr val="F1F5F9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25400" dir="27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"/>
          <p:cNvSpPr/>
          <p:nvPr/>
        </p:nvSpPr>
        <p:spPr>
          <a:xfrm>
            <a:off x="676656" y="2295144"/>
            <a:ext cx="6219600" cy="3676800"/>
          </a:xfrm>
          <a:prstGeom prst="roundRect">
            <a:avLst>
              <a:gd name="adj" fmla="val 515"/>
            </a:avLst>
          </a:prstGeom>
          <a:solidFill>
            <a:srgbClr val="FFFFFF"/>
          </a:solidFill>
          <a:ln>
            <a:noFill/>
          </a:ln>
          <a:effectLst>
            <a:outerShdw blurRad="12700" dist="12700" dir="16200000" algn="bl" rotWithShape="0">
              <a:srgbClr val="000000">
                <a:alpha val="7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p14" descr="preencoded.png"/>
          <p:cNvPicPr preferRelativeResize="0"/>
          <p:nvPr/>
        </p:nvPicPr>
        <p:blipFill rotWithShape="1">
          <a:blip r:embed="rId3">
            <a:alphaModFix/>
          </a:blip>
          <a:srcRect l="59" r="69"/>
          <a:stretch/>
        </p:blipFill>
        <p:spPr>
          <a:xfrm>
            <a:off x="752551" y="2441448"/>
            <a:ext cx="6067045" cy="339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4" descr="preencoded.png"/>
          <p:cNvPicPr preferRelativeResize="0"/>
          <p:nvPr/>
        </p:nvPicPr>
        <p:blipFill rotWithShape="1">
          <a:blip r:embed="rId4">
            <a:alphaModFix/>
          </a:blip>
          <a:srcRect l="-833" r="-843"/>
          <a:stretch/>
        </p:blipFill>
        <p:spPr>
          <a:xfrm>
            <a:off x="1847088" y="6121908"/>
            <a:ext cx="152705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4"/>
          <p:cNvSpPr txBox="1"/>
          <p:nvPr/>
        </p:nvSpPr>
        <p:spPr>
          <a:xfrm>
            <a:off x="2037283" y="6086246"/>
            <a:ext cx="37866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Decoupled Feature Customization (DFC) Module Structure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4"/>
          <p:cNvSpPr/>
          <p:nvPr/>
        </p:nvSpPr>
        <p:spPr>
          <a:xfrm>
            <a:off x="7570318" y="1913839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6213" y="1989734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4"/>
          <p:cNvSpPr/>
          <p:nvPr/>
        </p:nvSpPr>
        <p:spPr>
          <a:xfrm>
            <a:off x="7570318" y="3002890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4"/>
          <p:cNvSpPr txBox="1"/>
          <p:nvPr/>
        </p:nvSpPr>
        <p:spPr>
          <a:xfrm>
            <a:off x="8027518" y="1884578"/>
            <a:ext cx="22056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클라이언트별 특징 변환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4"/>
          <p:cNvSpPr txBox="1"/>
          <p:nvPr/>
        </p:nvSpPr>
        <p:spPr>
          <a:xfrm>
            <a:off x="8027518" y="2221992"/>
            <a:ext cx="37299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공유 백본의 특징을 클라이언트 전용 공간으로 변환하는 레이어 적용.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14" descr="preencoded.png"/>
          <p:cNvPicPr preferRelativeResize="0"/>
          <p:nvPr/>
        </p:nvPicPr>
        <p:blipFill rotWithShape="1">
          <a:blip r:embed="rId6">
            <a:alphaModFix/>
          </a:blip>
          <a:srcRect t="-40" b="-50"/>
          <a:stretch/>
        </p:blipFill>
        <p:spPr>
          <a:xfrm>
            <a:off x="7656271" y="3079699"/>
            <a:ext cx="133502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4"/>
          <p:cNvSpPr/>
          <p:nvPr/>
        </p:nvSpPr>
        <p:spPr>
          <a:xfrm>
            <a:off x="7570318" y="4092854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4"/>
          <p:cNvSpPr txBox="1"/>
          <p:nvPr/>
        </p:nvSpPr>
        <p:spPr>
          <a:xfrm>
            <a:off x="8027518" y="2974543"/>
            <a:ext cx="2110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One-vs-All 이진 분류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4"/>
          <p:cNvSpPr txBox="1"/>
          <p:nvPr/>
        </p:nvSpPr>
        <p:spPr>
          <a:xfrm>
            <a:off x="8027518" y="3311957"/>
            <a:ext cx="3786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각 등록된 신원에 대해 이진 분류기를 사용하여 개인화 성능 극대화.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14" descr="preencoded.png"/>
          <p:cNvPicPr preferRelativeResize="0"/>
          <p:nvPr/>
        </p:nvPicPr>
        <p:blipFill rotWithShape="1">
          <a:blip r:embed="rId7">
            <a:alphaModFix/>
          </a:blip>
          <a:srcRect t="-180" b="-180"/>
          <a:stretch/>
        </p:blipFill>
        <p:spPr>
          <a:xfrm>
            <a:off x="7627925" y="4168750"/>
            <a:ext cx="19019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4"/>
          <p:cNvSpPr txBox="1"/>
          <p:nvPr/>
        </p:nvSpPr>
        <p:spPr>
          <a:xfrm>
            <a:off x="8027518" y="4064508"/>
            <a:ext cx="18243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글로벌 영향 최소화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8027518" y="4401922"/>
            <a:ext cx="37299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글로벌 모델의 일반화 성능을 해치지 않으면서 로컬 최적화 수행.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4"/>
          <p:cNvSpPr/>
          <p:nvPr/>
        </p:nvSpPr>
        <p:spPr>
          <a:xfrm>
            <a:off x="0" y="1676095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4"/>
          <p:cNvSpPr/>
          <p:nvPr/>
        </p:nvSpPr>
        <p:spPr>
          <a:xfrm>
            <a:off x="7570318" y="5230368"/>
            <a:ext cx="4153200" cy="1572000"/>
          </a:xfrm>
          <a:prstGeom prst="roundRect">
            <a:avLst>
              <a:gd name="adj" fmla="val 4231"/>
            </a:avLst>
          </a:prstGeom>
          <a:solidFill>
            <a:srgbClr val="1E3A8A"/>
          </a:solidFill>
          <a:ln>
            <a:noFill/>
          </a:ln>
          <a:effectLst>
            <a:outerShdw blurRad="114300" dist="38100" dir="5400000" algn="bl" rotWithShape="0">
              <a:srgbClr val="2563EB">
                <a:alpha val="2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4"/>
          <p:cNvSpPr txBox="1"/>
          <p:nvPr/>
        </p:nvSpPr>
        <p:spPr>
          <a:xfrm>
            <a:off x="7856525" y="5754319"/>
            <a:ext cx="3620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일반 및 개인화 모델의 </a:t>
            </a:r>
            <a:b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15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동시 최적화를 가능케 하는 핵심 모듈</a:t>
            </a:r>
            <a:endParaRPr sz="1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1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6525" y="5463540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4"/>
          <p:cNvSpPr txBox="1"/>
          <p:nvPr/>
        </p:nvSpPr>
        <p:spPr>
          <a:xfrm>
            <a:off x="8103413" y="5420563"/>
            <a:ext cx="11010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Key Benefit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4"/>
          <p:cNvSpPr/>
          <p:nvPr/>
        </p:nvSpPr>
        <p:spPr>
          <a:xfrm>
            <a:off x="7570318" y="5230368"/>
            <a:ext cx="57600" cy="15720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5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5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5"/>
          <p:cNvSpPr txBox="1"/>
          <p:nvPr/>
        </p:nvSpPr>
        <p:spPr>
          <a:xfrm>
            <a:off x="476402" y="213970"/>
            <a:ext cx="3786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FedFR</a:t>
            </a: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 워크플로우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5"/>
          <p:cNvSpPr txBox="1"/>
          <p:nvPr/>
        </p:nvSpPr>
        <p:spPr>
          <a:xfrm>
            <a:off x="9803282" y="362102"/>
            <a:ext cx="2057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반복적 공동 최적화 과정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5"/>
          <p:cNvSpPr/>
          <p:nvPr/>
        </p:nvSpPr>
        <p:spPr>
          <a:xfrm>
            <a:off x="476402" y="1238098"/>
            <a:ext cx="6676800" cy="5333700"/>
          </a:xfrm>
          <a:prstGeom prst="roundRect">
            <a:avLst>
              <a:gd name="adj" fmla="val 490"/>
            </a:avLst>
          </a:prstGeom>
          <a:solidFill>
            <a:srgbClr val="F8FAFC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25400" dir="2700000" algn="bl" rotWithShape="0">
              <a:srgbClr val="000000">
                <a:alpha val="275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5"/>
          <p:cNvSpPr/>
          <p:nvPr/>
        </p:nvSpPr>
        <p:spPr>
          <a:xfrm>
            <a:off x="5183734" y="1438351"/>
            <a:ext cx="1772100" cy="351900"/>
          </a:xfrm>
          <a:prstGeom prst="roundRect">
            <a:avLst>
              <a:gd name="adj" fmla="val 140400"/>
            </a:avLst>
          </a:prstGeom>
          <a:solidFill>
            <a:srgbClr val="FFFFFF"/>
          </a:solidFill>
          <a:ln w="25400" cap="flat" cmpd="sng">
            <a:solidFill>
              <a:srgbClr val="EF4444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algn="bl" rotWithShape="0">
              <a:srgbClr val="EF4444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15" descr="preencoded.png"/>
          <p:cNvPicPr preferRelativeResize="0"/>
          <p:nvPr/>
        </p:nvPicPr>
        <p:blipFill rotWithShape="1">
          <a:blip r:embed="rId3">
            <a:alphaModFix/>
          </a:blip>
          <a:srcRect l="-1504" r="-1514"/>
          <a:stretch/>
        </p:blipFill>
        <p:spPr>
          <a:xfrm>
            <a:off x="5316322" y="1548079"/>
            <a:ext cx="171907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5"/>
          <p:cNvSpPr txBox="1"/>
          <p:nvPr/>
        </p:nvSpPr>
        <p:spPr>
          <a:xfrm>
            <a:off x="5564124" y="1514246"/>
            <a:ext cx="1357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F4444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EF4444"/>
                </a:solidFill>
                <a:latin typeface="Noto Sans KR"/>
                <a:ea typeface="Noto Sans KR"/>
                <a:cs typeface="Noto Sans KR"/>
                <a:sym typeface="Noto Sans KR"/>
              </a:rPr>
              <a:t>원본 데이터 공유 안 함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15" descr="preencoded.png"/>
          <p:cNvPicPr preferRelativeResize="0"/>
          <p:nvPr/>
        </p:nvPicPr>
        <p:blipFill rotWithShape="1">
          <a:blip r:embed="rId4">
            <a:alphaModFix/>
          </a:blip>
          <a:srcRect l="19" r="19"/>
          <a:stretch/>
        </p:blipFill>
        <p:spPr>
          <a:xfrm>
            <a:off x="676656" y="2154326"/>
            <a:ext cx="6277353" cy="350489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5"/>
          <p:cNvSpPr/>
          <p:nvPr/>
        </p:nvSpPr>
        <p:spPr>
          <a:xfrm>
            <a:off x="7531913" y="1238098"/>
            <a:ext cx="4190700" cy="828300"/>
          </a:xfrm>
          <a:prstGeom prst="roundRect">
            <a:avLst>
              <a:gd name="adj" fmla="val 15224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5"/>
          <p:cNvSpPr/>
          <p:nvPr/>
        </p:nvSpPr>
        <p:spPr>
          <a:xfrm>
            <a:off x="7531913" y="1238098"/>
            <a:ext cx="57600" cy="8001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5"/>
          <p:cNvSpPr/>
          <p:nvPr/>
        </p:nvSpPr>
        <p:spPr>
          <a:xfrm>
            <a:off x="7732166" y="1457554"/>
            <a:ext cx="381300" cy="3813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"/>
          <p:cNvSpPr txBox="1"/>
          <p:nvPr/>
        </p:nvSpPr>
        <p:spPr>
          <a:xfrm>
            <a:off x="7864754" y="1505102"/>
            <a:ext cx="2670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5"/>
          <p:cNvSpPr txBox="1"/>
          <p:nvPr/>
        </p:nvSpPr>
        <p:spPr>
          <a:xfrm>
            <a:off x="8256118" y="1314907"/>
            <a:ext cx="8148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서버 배포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5"/>
          <p:cNvSpPr txBox="1"/>
          <p:nvPr/>
        </p:nvSpPr>
        <p:spPr>
          <a:xfrm>
            <a:off x="8256118" y="1600200"/>
            <a:ext cx="3213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Noto Sans KR"/>
              <a:buNone/>
            </a:pPr>
            <a:r>
              <a:rPr lang="en-US" sz="11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중앙 서버가 사전 학습된 글로벌 모델(백본)을 선택된 클라이언트에 배포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15" descr="preencoded.png"/>
          <p:cNvPicPr preferRelativeResize="0"/>
          <p:nvPr/>
        </p:nvPicPr>
        <p:blipFill rotWithShape="1">
          <a:blip r:embed="rId5">
            <a:alphaModFix/>
          </a:blip>
          <a:srcRect l="-30282" r="-30282"/>
          <a:stretch/>
        </p:blipFill>
        <p:spPr>
          <a:xfrm>
            <a:off x="9548165" y="2200046"/>
            <a:ext cx="152705" cy="9509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5"/>
          <p:cNvSpPr/>
          <p:nvPr/>
        </p:nvSpPr>
        <p:spPr>
          <a:xfrm>
            <a:off x="7531913" y="2438705"/>
            <a:ext cx="4190700" cy="828300"/>
          </a:xfrm>
          <a:prstGeom prst="roundRect">
            <a:avLst>
              <a:gd name="adj" fmla="val 15224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5"/>
          <p:cNvSpPr/>
          <p:nvPr/>
        </p:nvSpPr>
        <p:spPr>
          <a:xfrm>
            <a:off x="7531913" y="2438705"/>
            <a:ext cx="57600" cy="8001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5"/>
          <p:cNvSpPr/>
          <p:nvPr/>
        </p:nvSpPr>
        <p:spPr>
          <a:xfrm>
            <a:off x="7732166" y="2657246"/>
            <a:ext cx="381300" cy="381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"/>
          <p:cNvSpPr txBox="1"/>
          <p:nvPr/>
        </p:nvSpPr>
        <p:spPr>
          <a:xfrm>
            <a:off x="7864754" y="2704795"/>
            <a:ext cx="2670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5"/>
          <p:cNvSpPr txBox="1"/>
          <p:nvPr/>
        </p:nvSpPr>
        <p:spPr>
          <a:xfrm>
            <a:off x="8256118" y="2514600"/>
            <a:ext cx="967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로컬 최적화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5"/>
          <p:cNvSpPr txBox="1"/>
          <p:nvPr/>
        </p:nvSpPr>
        <p:spPr>
          <a:xfrm>
            <a:off x="8256118" y="2800807"/>
            <a:ext cx="30504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Noto Sans KR"/>
              <a:buNone/>
            </a:pPr>
            <a:r>
              <a:rPr lang="en-US" sz="11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클라이언트는 개인 데이터로 Balanced CosFace, Contrastive Reg., DFC 학습 수행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15" descr="preencoded.png"/>
          <p:cNvPicPr preferRelativeResize="0"/>
          <p:nvPr/>
        </p:nvPicPr>
        <p:blipFill rotWithShape="1">
          <a:blip r:embed="rId5">
            <a:alphaModFix/>
          </a:blip>
          <a:srcRect l="-30282" r="-30282"/>
          <a:stretch/>
        </p:blipFill>
        <p:spPr>
          <a:xfrm>
            <a:off x="9548165" y="3400654"/>
            <a:ext cx="152705" cy="9509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5"/>
          <p:cNvSpPr/>
          <p:nvPr/>
        </p:nvSpPr>
        <p:spPr>
          <a:xfrm>
            <a:off x="7531913" y="3638398"/>
            <a:ext cx="4190700" cy="828300"/>
          </a:xfrm>
          <a:prstGeom prst="roundRect">
            <a:avLst>
              <a:gd name="adj" fmla="val 15224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5"/>
          <p:cNvSpPr/>
          <p:nvPr/>
        </p:nvSpPr>
        <p:spPr>
          <a:xfrm>
            <a:off x="7531913" y="3638398"/>
            <a:ext cx="57600" cy="8001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5"/>
          <p:cNvSpPr/>
          <p:nvPr/>
        </p:nvSpPr>
        <p:spPr>
          <a:xfrm>
            <a:off x="7732166" y="3857854"/>
            <a:ext cx="381300" cy="381300"/>
          </a:xfrm>
          <a:prstGeom prst="ellipse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5"/>
          <p:cNvSpPr txBox="1"/>
          <p:nvPr/>
        </p:nvSpPr>
        <p:spPr>
          <a:xfrm>
            <a:off x="7864754" y="3905402"/>
            <a:ext cx="2670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5"/>
          <p:cNvSpPr txBox="1"/>
          <p:nvPr/>
        </p:nvSpPr>
        <p:spPr>
          <a:xfrm>
            <a:off x="8256118" y="3715207"/>
            <a:ext cx="967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보안 업로드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5"/>
          <p:cNvSpPr txBox="1"/>
          <p:nvPr/>
        </p:nvSpPr>
        <p:spPr>
          <a:xfrm>
            <a:off x="8256118" y="4000500"/>
            <a:ext cx="32415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Noto Sans KR"/>
              <a:buNone/>
            </a:pPr>
            <a:r>
              <a:rPr lang="en-US" sz="11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클라이언트는 백본 가중치만 업로드. 이미지나 임베딩은 공유하지 않음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15" descr="preencoded.png"/>
          <p:cNvPicPr preferRelativeResize="0"/>
          <p:nvPr/>
        </p:nvPicPr>
        <p:blipFill rotWithShape="1">
          <a:blip r:embed="rId5">
            <a:alphaModFix/>
          </a:blip>
          <a:srcRect l="-30282" r="-30282"/>
          <a:stretch/>
        </p:blipFill>
        <p:spPr>
          <a:xfrm>
            <a:off x="9548165" y="4601261"/>
            <a:ext cx="152705" cy="9509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5"/>
          <p:cNvSpPr/>
          <p:nvPr/>
        </p:nvSpPr>
        <p:spPr>
          <a:xfrm>
            <a:off x="7531913" y="4839005"/>
            <a:ext cx="4190700" cy="676800"/>
          </a:xfrm>
          <a:prstGeom prst="roundRect">
            <a:avLst>
              <a:gd name="adj" fmla="val 22840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5"/>
          <p:cNvSpPr/>
          <p:nvPr/>
        </p:nvSpPr>
        <p:spPr>
          <a:xfrm>
            <a:off x="7531913" y="4839005"/>
            <a:ext cx="57600" cy="6564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5"/>
          <p:cNvSpPr/>
          <p:nvPr/>
        </p:nvSpPr>
        <p:spPr>
          <a:xfrm>
            <a:off x="7732166" y="4986223"/>
            <a:ext cx="381300" cy="3813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5"/>
          <p:cNvSpPr txBox="1"/>
          <p:nvPr/>
        </p:nvSpPr>
        <p:spPr>
          <a:xfrm>
            <a:off x="7864754" y="5034686"/>
            <a:ext cx="2670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5"/>
          <p:cNvSpPr txBox="1"/>
          <p:nvPr/>
        </p:nvSpPr>
        <p:spPr>
          <a:xfrm>
            <a:off x="8256118" y="4936846"/>
            <a:ext cx="11100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FedAvg 집계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5"/>
          <p:cNvSpPr txBox="1"/>
          <p:nvPr/>
        </p:nvSpPr>
        <p:spPr>
          <a:xfrm>
            <a:off x="8256118" y="5222138"/>
            <a:ext cx="29463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Noto Sans KR"/>
              <a:buNone/>
            </a:pPr>
            <a:r>
              <a:rPr lang="en-US" sz="11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서버가 가중치를 집계하여 글로벌 모델 업데이트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15" descr="preencoded.png"/>
          <p:cNvPicPr preferRelativeResize="0"/>
          <p:nvPr/>
        </p:nvPicPr>
        <p:blipFill rotWithShape="1">
          <a:blip r:embed="rId5">
            <a:alphaModFix/>
          </a:blip>
          <a:srcRect l="-30282" r="-30282"/>
          <a:stretch/>
        </p:blipFill>
        <p:spPr>
          <a:xfrm>
            <a:off x="9548165" y="5658307"/>
            <a:ext cx="152705" cy="9509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5"/>
          <p:cNvSpPr/>
          <p:nvPr/>
        </p:nvSpPr>
        <p:spPr>
          <a:xfrm>
            <a:off x="7531913" y="5896051"/>
            <a:ext cx="4190700" cy="676800"/>
          </a:xfrm>
          <a:prstGeom prst="roundRect">
            <a:avLst>
              <a:gd name="adj" fmla="val 22840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5"/>
          <p:cNvSpPr/>
          <p:nvPr/>
        </p:nvSpPr>
        <p:spPr>
          <a:xfrm>
            <a:off x="7531913" y="5896051"/>
            <a:ext cx="57600" cy="656400"/>
          </a:xfrm>
          <a:prstGeom prst="rect">
            <a:avLst/>
          </a:prstGeom>
          <a:solidFill>
            <a:srgbClr val="6474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5"/>
          <p:cNvSpPr/>
          <p:nvPr/>
        </p:nvSpPr>
        <p:spPr>
          <a:xfrm>
            <a:off x="7732166" y="6043270"/>
            <a:ext cx="381300" cy="381300"/>
          </a:xfrm>
          <a:prstGeom prst="ellipse">
            <a:avLst/>
          </a:prstGeom>
          <a:solidFill>
            <a:srgbClr val="6474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"/>
          <p:cNvSpPr txBox="1"/>
          <p:nvPr/>
        </p:nvSpPr>
        <p:spPr>
          <a:xfrm>
            <a:off x="7864754" y="6090818"/>
            <a:ext cx="2670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5"/>
          <p:cNvSpPr txBox="1"/>
          <p:nvPr/>
        </p:nvSpPr>
        <p:spPr>
          <a:xfrm>
            <a:off x="8256118" y="5993892"/>
            <a:ext cx="452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반복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5"/>
          <p:cNvSpPr txBox="1"/>
          <p:nvPr/>
        </p:nvSpPr>
        <p:spPr>
          <a:xfrm>
            <a:off x="8256118" y="6279185"/>
            <a:ext cx="21552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Noto Sans KR"/>
              <a:buNone/>
            </a:pPr>
            <a:r>
              <a:rPr lang="en-US" sz="11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모델이 수렴할 때까지 위 과정 반복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5"/>
          <p:cNvSpPr/>
          <p:nvPr/>
        </p:nvSpPr>
        <p:spPr>
          <a:xfrm>
            <a:off x="0" y="914400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>
            <a:off x="8382305" y="-1904695"/>
            <a:ext cx="5715000" cy="5715000"/>
          </a:xfrm>
          <a:prstGeom prst="ellipse">
            <a:avLst/>
          </a:prstGeom>
          <a:solidFill>
            <a:srgbClr val="3B82F6">
              <a:alpha val="9800"/>
            </a:srgbClr>
          </a:solidFill>
          <a:ln w="508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>
            <a:off x="-952805" y="4953305"/>
            <a:ext cx="3810300" cy="3810300"/>
          </a:xfrm>
          <a:prstGeom prst="ellipse">
            <a:avLst/>
          </a:prstGeom>
          <a:solidFill>
            <a:srgbClr val="3B82F6">
              <a:alpha val="9800"/>
            </a:srgbClr>
          </a:solidFill>
          <a:ln w="254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 txBox="1"/>
          <p:nvPr/>
        </p:nvSpPr>
        <p:spPr>
          <a:xfrm>
            <a:off x="4658947" y="1030559"/>
            <a:ext cx="2876700" cy="1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6"/>
          <p:cNvSpPr txBox="1"/>
          <p:nvPr/>
        </p:nvSpPr>
        <p:spPr>
          <a:xfrm>
            <a:off x="3129991" y="3016606"/>
            <a:ext cx="6277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3600"/>
              <a:buFont typeface="Noto Sans KR"/>
              <a:buNone/>
            </a:pPr>
            <a:r>
              <a:rPr lang="en-US" sz="36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EXPERIMENTAL RESULTS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6"/>
          <p:cNvSpPr txBox="1"/>
          <p:nvPr/>
        </p:nvSpPr>
        <p:spPr>
          <a:xfrm>
            <a:off x="5151845" y="4004925"/>
            <a:ext cx="189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실험 결과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"/>
          <p:cNvSpPr txBox="1"/>
          <p:nvPr/>
        </p:nvSpPr>
        <p:spPr>
          <a:xfrm>
            <a:off x="476402" y="213970"/>
            <a:ext cx="5415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점진적 개선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7"/>
          <p:cNvSpPr txBox="1"/>
          <p:nvPr/>
        </p:nvSpPr>
        <p:spPr>
          <a:xfrm>
            <a:off x="8402422" y="362102"/>
            <a:ext cx="3458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각 기술 요소의 영향 분석 (논문 정확 수치)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313" y="1149084"/>
            <a:ext cx="157326" cy="15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7"/>
          <p:cNvSpPr txBox="1"/>
          <p:nvPr/>
        </p:nvSpPr>
        <p:spPr>
          <a:xfrm>
            <a:off x="683098" y="1109753"/>
            <a:ext cx="17916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190"/>
              <a:buFont typeface="Noto Sans KR"/>
              <a:buNone/>
            </a:pPr>
            <a:r>
              <a:rPr lang="en-US" sz="1189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성능 세부 분석 (Table 1)</a:t>
            </a:r>
            <a:endParaRPr sz="118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7"/>
          <p:cNvSpPr/>
          <p:nvPr/>
        </p:nvSpPr>
        <p:spPr>
          <a:xfrm>
            <a:off x="464681" y="1441144"/>
            <a:ext cx="1002900" cy="3753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7"/>
          <p:cNvSpPr/>
          <p:nvPr/>
        </p:nvSpPr>
        <p:spPr>
          <a:xfrm>
            <a:off x="464681" y="1798477"/>
            <a:ext cx="1002900" cy="17700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7"/>
          <p:cNvSpPr/>
          <p:nvPr/>
        </p:nvSpPr>
        <p:spPr>
          <a:xfrm>
            <a:off x="1463036" y="1441144"/>
            <a:ext cx="2196600" cy="3753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7"/>
          <p:cNvSpPr/>
          <p:nvPr/>
        </p:nvSpPr>
        <p:spPr>
          <a:xfrm>
            <a:off x="1463036" y="1798477"/>
            <a:ext cx="2196600" cy="17700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7"/>
          <p:cNvSpPr/>
          <p:nvPr/>
        </p:nvSpPr>
        <p:spPr>
          <a:xfrm>
            <a:off x="3658912" y="1441144"/>
            <a:ext cx="2475600" cy="375300"/>
          </a:xfrm>
          <a:prstGeom prst="rect">
            <a:avLst/>
          </a:prstGeom>
          <a:solidFill>
            <a:srgbClr val="EFF6FF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7"/>
          <p:cNvSpPr/>
          <p:nvPr/>
        </p:nvSpPr>
        <p:spPr>
          <a:xfrm>
            <a:off x="3658912" y="1798477"/>
            <a:ext cx="2475600" cy="17700"/>
          </a:xfrm>
          <a:prstGeom prst="rect">
            <a:avLst/>
          </a:prstGeom>
          <a:solidFill>
            <a:srgbClr val="BFDBFE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7"/>
          <p:cNvSpPr txBox="1"/>
          <p:nvPr/>
        </p:nvSpPr>
        <p:spPr>
          <a:xfrm>
            <a:off x="551713" y="1528176"/>
            <a:ext cx="9198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915"/>
              <a:buFont typeface="Noto Sans KR"/>
              <a:buNone/>
            </a:pPr>
            <a:r>
              <a:rPr lang="en-US" sz="915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기법 / 구성 요소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7"/>
          <p:cNvSpPr txBox="1"/>
          <p:nvPr/>
        </p:nvSpPr>
        <p:spPr>
          <a:xfrm>
            <a:off x="1550067" y="1528176"/>
            <a:ext cx="21147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915"/>
              <a:buFont typeface="Noto Sans KR"/>
              <a:buNone/>
            </a:pPr>
            <a:r>
              <a:rPr lang="en-US" sz="915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일반화 성능IJB-C (TAR @ FAR=1e-5)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7"/>
          <p:cNvSpPr txBox="1"/>
          <p:nvPr/>
        </p:nvSpPr>
        <p:spPr>
          <a:xfrm>
            <a:off x="3745944" y="1528176"/>
            <a:ext cx="2393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915"/>
              <a:buFont typeface="Noto Sans KR"/>
              <a:buNone/>
            </a:pPr>
            <a:r>
              <a:rPr lang="en-US" sz="915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개인화 성능로컬 테스트 (TAR @ FAR=1e-5)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7"/>
          <p:cNvSpPr/>
          <p:nvPr/>
        </p:nvSpPr>
        <p:spPr>
          <a:xfrm>
            <a:off x="464681" y="2330710"/>
            <a:ext cx="5674500" cy="5148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7"/>
          <p:cNvSpPr/>
          <p:nvPr/>
        </p:nvSpPr>
        <p:spPr>
          <a:xfrm>
            <a:off x="464681" y="2322342"/>
            <a:ext cx="10029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" name="Google Shape;413;p17" descr="preencoded.png"/>
          <p:cNvPicPr preferRelativeResize="0"/>
          <p:nvPr/>
        </p:nvPicPr>
        <p:blipFill rotWithShape="1">
          <a:blip r:embed="rId4">
            <a:alphaModFix/>
          </a:blip>
          <a:srcRect l="-11051" r="-11063"/>
          <a:stretch/>
        </p:blipFill>
        <p:spPr>
          <a:xfrm>
            <a:off x="551713" y="2007688"/>
            <a:ext cx="130547" cy="12217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7"/>
          <p:cNvSpPr/>
          <p:nvPr/>
        </p:nvSpPr>
        <p:spPr>
          <a:xfrm>
            <a:off x="464681" y="3359194"/>
            <a:ext cx="5674500" cy="5148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7"/>
          <p:cNvSpPr/>
          <p:nvPr/>
        </p:nvSpPr>
        <p:spPr>
          <a:xfrm>
            <a:off x="1463036" y="2322342"/>
            <a:ext cx="21966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7"/>
          <p:cNvSpPr/>
          <p:nvPr/>
        </p:nvSpPr>
        <p:spPr>
          <a:xfrm>
            <a:off x="3658912" y="2322342"/>
            <a:ext cx="24756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7"/>
          <p:cNvSpPr/>
          <p:nvPr/>
        </p:nvSpPr>
        <p:spPr>
          <a:xfrm>
            <a:off x="464681" y="2837002"/>
            <a:ext cx="10029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7"/>
          <p:cNvSpPr/>
          <p:nvPr/>
        </p:nvSpPr>
        <p:spPr>
          <a:xfrm>
            <a:off x="1463036" y="2837002"/>
            <a:ext cx="21966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7"/>
          <p:cNvSpPr/>
          <p:nvPr/>
        </p:nvSpPr>
        <p:spPr>
          <a:xfrm>
            <a:off x="3658912" y="2837002"/>
            <a:ext cx="24756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7"/>
          <p:cNvSpPr/>
          <p:nvPr/>
        </p:nvSpPr>
        <p:spPr>
          <a:xfrm>
            <a:off x="464681" y="3350826"/>
            <a:ext cx="10029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7"/>
          <p:cNvSpPr/>
          <p:nvPr/>
        </p:nvSpPr>
        <p:spPr>
          <a:xfrm>
            <a:off x="1463036" y="3350826"/>
            <a:ext cx="21966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7"/>
          <p:cNvSpPr/>
          <p:nvPr/>
        </p:nvSpPr>
        <p:spPr>
          <a:xfrm>
            <a:off x="464681" y="3865486"/>
            <a:ext cx="10029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7"/>
          <p:cNvSpPr/>
          <p:nvPr/>
        </p:nvSpPr>
        <p:spPr>
          <a:xfrm>
            <a:off x="1463036" y="3865486"/>
            <a:ext cx="21966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7"/>
          <p:cNvSpPr/>
          <p:nvPr/>
        </p:nvSpPr>
        <p:spPr>
          <a:xfrm>
            <a:off x="3658912" y="3865486"/>
            <a:ext cx="24756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"/>
          <p:cNvSpPr txBox="1"/>
          <p:nvPr/>
        </p:nvSpPr>
        <p:spPr>
          <a:xfrm>
            <a:off x="752556" y="1885508"/>
            <a:ext cx="719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사전학습 (6k ID)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7"/>
          <p:cNvSpPr txBox="1"/>
          <p:nvPr/>
        </p:nvSpPr>
        <p:spPr>
          <a:xfrm>
            <a:off x="752556" y="2913992"/>
            <a:ext cx="7197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+ 하드 네거티브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7"/>
          <p:cNvSpPr txBox="1"/>
          <p:nvPr/>
        </p:nvSpPr>
        <p:spPr>
          <a:xfrm>
            <a:off x="770129" y="3428652"/>
            <a:ext cx="7020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+ 대조 정규화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7"/>
          <p:cNvSpPr txBox="1"/>
          <p:nvPr/>
        </p:nvSpPr>
        <p:spPr>
          <a:xfrm>
            <a:off x="1550067" y="1977561"/>
            <a:ext cx="510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76.42%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7"/>
          <p:cNvSpPr txBox="1"/>
          <p:nvPr/>
        </p:nvSpPr>
        <p:spPr>
          <a:xfrm>
            <a:off x="3745944" y="1977561"/>
            <a:ext cx="510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72.50%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17" descr="preencoded.png"/>
          <p:cNvPicPr preferRelativeResize="0"/>
          <p:nvPr/>
        </p:nvPicPr>
        <p:blipFill rotWithShape="1">
          <a:blip r:embed="rId5">
            <a:alphaModFix/>
          </a:blip>
          <a:srcRect l="-1504" r="-1514"/>
          <a:stretch/>
        </p:blipFill>
        <p:spPr>
          <a:xfrm>
            <a:off x="551713" y="2522348"/>
            <a:ext cx="157326" cy="12217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7"/>
          <p:cNvSpPr txBox="1"/>
          <p:nvPr/>
        </p:nvSpPr>
        <p:spPr>
          <a:xfrm>
            <a:off x="778497" y="2400168"/>
            <a:ext cx="69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+ 연합평균 (FedAvg)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7"/>
          <p:cNvSpPr txBox="1"/>
          <p:nvPr/>
        </p:nvSpPr>
        <p:spPr>
          <a:xfrm>
            <a:off x="1550067" y="2491385"/>
            <a:ext cx="510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73.79%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7"/>
          <p:cNvSpPr txBox="1"/>
          <p:nvPr/>
        </p:nvSpPr>
        <p:spPr>
          <a:xfrm>
            <a:off x="3745944" y="2491385"/>
            <a:ext cx="510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85.70%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17" descr="preencoded.png"/>
          <p:cNvPicPr preferRelativeResize="0"/>
          <p:nvPr/>
        </p:nvPicPr>
        <p:blipFill rotWithShape="1">
          <a:blip r:embed="rId6">
            <a:alphaModFix/>
          </a:blip>
          <a:srcRect l="-3429" r="-3419"/>
          <a:stretch/>
        </p:blipFill>
        <p:spPr>
          <a:xfrm>
            <a:off x="551713" y="3036171"/>
            <a:ext cx="130547" cy="12217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7"/>
          <p:cNvSpPr txBox="1"/>
          <p:nvPr/>
        </p:nvSpPr>
        <p:spPr>
          <a:xfrm>
            <a:off x="1550067" y="3006045"/>
            <a:ext cx="510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76.79%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7"/>
          <p:cNvSpPr/>
          <p:nvPr/>
        </p:nvSpPr>
        <p:spPr>
          <a:xfrm>
            <a:off x="3658912" y="3350826"/>
            <a:ext cx="2475600" cy="810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7"/>
          <p:cNvSpPr txBox="1"/>
          <p:nvPr/>
        </p:nvSpPr>
        <p:spPr>
          <a:xfrm>
            <a:off x="3745944" y="3006045"/>
            <a:ext cx="510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91.91%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17" descr="preencoded.png"/>
          <p:cNvPicPr preferRelativeResize="0"/>
          <p:nvPr/>
        </p:nvPicPr>
        <p:blipFill rotWithShape="1">
          <a:blip r:embed="rId7">
            <a:alphaModFix/>
          </a:blip>
          <a:srcRect l="-19271" r="-19271"/>
          <a:stretch/>
        </p:blipFill>
        <p:spPr>
          <a:xfrm>
            <a:off x="551713" y="3550831"/>
            <a:ext cx="148121" cy="12217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7"/>
          <p:cNvSpPr txBox="1"/>
          <p:nvPr/>
        </p:nvSpPr>
        <p:spPr>
          <a:xfrm>
            <a:off x="1550067" y="3519869"/>
            <a:ext cx="510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77.41%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7"/>
          <p:cNvSpPr txBox="1"/>
          <p:nvPr/>
        </p:nvSpPr>
        <p:spPr>
          <a:xfrm>
            <a:off x="3745944" y="3519869"/>
            <a:ext cx="510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89.57%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7"/>
          <p:cNvSpPr/>
          <p:nvPr/>
        </p:nvSpPr>
        <p:spPr>
          <a:xfrm>
            <a:off x="464681" y="4396046"/>
            <a:ext cx="5674500" cy="6888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7"/>
          <p:cNvSpPr txBox="1"/>
          <p:nvPr/>
        </p:nvSpPr>
        <p:spPr>
          <a:xfrm>
            <a:off x="760924" y="4466341"/>
            <a:ext cx="7104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중앙학습 (10k ID, 상한)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7"/>
          <p:cNvSpPr txBox="1"/>
          <p:nvPr/>
        </p:nvSpPr>
        <p:spPr>
          <a:xfrm>
            <a:off x="1550067" y="4648773"/>
            <a:ext cx="510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77.56%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7"/>
          <p:cNvSpPr/>
          <p:nvPr/>
        </p:nvSpPr>
        <p:spPr>
          <a:xfrm>
            <a:off x="464681" y="3873017"/>
            <a:ext cx="5674500" cy="522900"/>
          </a:xfrm>
          <a:prstGeom prst="rect">
            <a:avLst/>
          </a:prstGeom>
          <a:solidFill>
            <a:srgbClr val="DBEAFE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7"/>
          <p:cNvSpPr/>
          <p:nvPr/>
        </p:nvSpPr>
        <p:spPr>
          <a:xfrm>
            <a:off x="464681" y="3873017"/>
            <a:ext cx="1002900" cy="522900"/>
          </a:xfrm>
          <a:prstGeom prst="rect">
            <a:avLst/>
          </a:prstGeom>
          <a:noFill/>
          <a:ln w="11625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1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1713" y="4073860"/>
            <a:ext cx="122179" cy="12217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7"/>
          <p:cNvSpPr txBox="1"/>
          <p:nvPr/>
        </p:nvSpPr>
        <p:spPr>
          <a:xfrm>
            <a:off x="3745944" y="4648773"/>
            <a:ext cx="5103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97.39%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7"/>
          <p:cNvSpPr/>
          <p:nvPr/>
        </p:nvSpPr>
        <p:spPr>
          <a:xfrm>
            <a:off x="1463036" y="3873017"/>
            <a:ext cx="2196600" cy="522900"/>
          </a:xfrm>
          <a:prstGeom prst="rect">
            <a:avLst/>
          </a:prstGeom>
          <a:noFill/>
          <a:ln w="11625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7"/>
          <p:cNvSpPr/>
          <p:nvPr/>
        </p:nvSpPr>
        <p:spPr>
          <a:xfrm>
            <a:off x="3658912" y="3873017"/>
            <a:ext cx="2475600" cy="522900"/>
          </a:xfrm>
          <a:prstGeom prst="rect">
            <a:avLst/>
          </a:prstGeom>
          <a:noFill/>
          <a:ln w="11625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7"/>
          <p:cNvSpPr txBox="1"/>
          <p:nvPr/>
        </p:nvSpPr>
        <p:spPr>
          <a:xfrm>
            <a:off x="744187" y="3951681"/>
            <a:ext cx="7281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15"/>
              <a:buFont typeface="Noto Sans KR"/>
              <a:buNone/>
            </a:pPr>
            <a:r>
              <a:rPr lang="en-US" sz="915" b="1" i="0" u="none" strike="noStrike" cap="non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+ DFC (전체 FedFR)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7"/>
          <p:cNvSpPr txBox="1"/>
          <p:nvPr/>
        </p:nvSpPr>
        <p:spPr>
          <a:xfrm>
            <a:off x="1550067" y="4042897"/>
            <a:ext cx="545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15"/>
              <a:buFont typeface="Noto Sans KR"/>
              <a:buNone/>
            </a:pPr>
            <a:r>
              <a:rPr lang="en-US" sz="915" b="1" i="0" u="none" strike="noStrike" cap="non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77.60%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7"/>
          <p:cNvSpPr txBox="1"/>
          <p:nvPr/>
        </p:nvSpPr>
        <p:spPr>
          <a:xfrm>
            <a:off x="3745944" y="4042897"/>
            <a:ext cx="545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15"/>
              <a:buFont typeface="Noto Sans KR"/>
              <a:buNone/>
            </a:pPr>
            <a:r>
              <a:rPr lang="en-US" sz="915" b="1" i="0" u="none" strike="noStrike" cap="non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95.46%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17" descr="preencoded.png"/>
          <p:cNvPicPr preferRelativeResize="0"/>
          <p:nvPr/>
        </p:nvPicPr>
        <p:blipFill rotWithShape="1">
          <a:blip r:embed="rId9">
            <a:alphaModFix/>
          </a:blip>
          <a:srcRect l="-833" r="-843"/>
          <a:stretch/>
        </p:blipFill>
        <p:spPr>
          <a:xfrm>
            <a:off x="551713" y="4679737"/>
            <a:ext cx="139753" cy="12217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17"/>
          <p:cNvSpPr/>
          <p:nvPr/>
        </p:nvSpPr>
        <p:spPr>
          <a:xfrm>
            <a:off x="456313" y="5181008"/>
            <a:ext cx="5692200" cy="653400"/>
          </a:xfrm>
          <a:prstGeom prst="roundRect">
            <a:avLst>
              <a:gd name="adj" fmla="val 13658"/>
            </a:avLst>
          </a:prstGeom>
          <a:solidFill>
            <a:srgbClr val="F1F5F9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7"/>
          <p:cNvSpPr/>
          <p:nvPr/>
        </p:nvSpPr>
        <p:spPr>
          <a:xfrm>
            <a:off x="456313" y="5181008"/>
            <a:ext cx="35100" cy="653400"/>
          </a:xfrm>
          <a:prstGeom prst="rect">
            <a:avLst/>
          </a:prstGeom>
          <a:solidFill>
            <a:srgbClr val="64748B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6" name="Google Shape;456;p1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8492" y="5289798"/>
            <a:ext cx="104605" cy="10460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7"/>
          <p:cNvSpPr txBox="1"/>
          <p:nvPr/>
        </p:nvSpPr>
        <p:spPr>
          <a:xfrm>
            <a:off x="717408" y="5259671"/>
            <a:ext cx="12822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824"/>
              <a:buFont typeface="Noto Sans KR"/>
              <a:buNone/>
            </a:pPr>
            <a:r>
              <a:rPr lang="en-US" sz="823" b="1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실험 설정 (MS-Celeb-1M)</a:t>
            </a:r>
            <a:endParaRPr sz="82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7"/>
          <p:cNvSpPr txBox="1"/>
          <p:nvPr/>
        </p:nvSpPr>
        <p:spPr>
          <a:xfrm>
            <a:off x="578492" y="5440430"/>
            <a:ext cx="27549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824"/>
              <a:buFont typeface="Noto Sans KR"/>
              <a:buNone/>
            </a:pPr>
            <a:r>
              <a:rPr lang="en-US" sz="823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• 40개 클라이언트, 100개 ID/클라이언트 (TAR @ FAR=1e-5)</a:t>
            </a:r>
            <a:endParaRPr sz="82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7"/>
          <p:cNvSpPr txBox="1"/>
          <p:nvPr/>
        </p:nvSpPr>
        <p:spPr>
          <a:xfrm>
            <a:off x="578492" y="5586878"/>
            <a:ext cx="2885400" cy="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824"/>
              <a:buFont typeface="Noto Sans KR"/>
              <a:buNone/>
            </a:pPr>
            <a:r>
              <a:rPr lang="en-US" sz="823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• 일반화(Generic): IJB-C 벤치마크 / 개인화: 로컬 테스트셋 평균</a:t>
            </a:r>
            <a:endParaRPr sz="82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17"/>
          <p:cNvSpPr/>
          <p:nvPr/>
        </p:nvSpPr>
        <p:spPr>
          <a:xfrm>
            <a:off x="456313" y="5899021"/>
            <a:ext cx="5692200" cy="706500"/>
          </a:xfrm>
          <a:prstGeom prst="roundRect">
            <a:avLst>
              <a:gd name="adj" fmla="val 11702"/>
            </a:avLst>
          </a:prstGeom>
          <a:solidFill>
            <a:srgbClr val="EFF6FF"/>
          </a:solidFill>
          <a:ln w="11625" cap="flat" cmpd="sng">
            <a:solidFill>
              <a:srgbClr val="DBEA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1" name="Google Shape;461;p1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4976" y="6010322"/>
            <a:ext cx="122179" cy="12217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7"/>
          <p:cNvSpPr txBox="1"/>
          <p:nvPr/>
        </p:nvSpPr>
        <p:spPr>
          <a:xfrm>
            <a:off x="691466" y="5977684"/>
            <a:ext cx="8418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15"/>
              <a:buFont typeface="Noto Sans KR"/>
              <a:buNone/>
            </a:pPr>
            <a:r>
              <a:rPr lang="en-US" sz="915" b="1" i="0" u="none" strike="noStrike" cap="non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인사이트: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7"/>
          <p:cNvSpPr txBox="1"/>
          <p:nvPr/>
        </p:nvSpPr>
        <p:spPr>
          <a:xfrm>
            <a:off x="534976" y="6195264"/>
            <a:ext cx="5535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824"/>
              <a:buFont typeface="Noto Sans KR"/>
              <a:buNone/>
            </a:pPr>
            <a:r>
              <a:rPr lang="en-US" sz="823" b="0" i="0" u="none" strike="noStrike" cap="none">
                <a:solidFill>
                  <a:srgbClr val="1D4ED8"/>
                </a:solidFill>
                <a:latin typeface="Noto Sans KR"/>
                <a:ea typeface="Noto Sans KR"/>
                <a:cs typeface="Noto Sans KR"/>
                <a:sym typeface="Noto Sans KR"/>
              </a:rPr>
              <a:t>FedAvg는 일반화 성능을 약간 저하시키지만(76.42→73.79%), 개인화 성능은 크게 향상시킵니다(72.50→85.70%). FedFR은 일반화(77.60%)와 개인화(95.46%) 모두 개선하며, 개인화 성능은 중앙학습(97.39%)의 98%에 근접했습니다.</a:t>
            </a:r>
            <a:endParaRPr sz="82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7"/>
          <p:cNvSpPr/>
          <p:nvPr/>
        </p:nvSpPr>
        <p:spPr>
          <a:xfrm>
            <a:off x="6489953" y="1109753"/>
            <a:ext cx="5648700" cy="4881300"/>
          </a:xfrm>
          <a:prstGeom prst="roundRect">
            <a:avLst>
              <a:gd name="adj" fmla="val 490"/>
            </a:avLst>
          </a:prstGeom>
          <a:solidFill>
            <a:srgbClr val="F8FAFC"/>
          </a:solidFill>
          <a:ln w="11625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81"/>
          </a:p>
        </p:txBody>
      </p:sp>
      <p:pic>
        <p:nvPicPr>
          <p:cNvPr id="465" name="Google Shape;465;p1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29706" y="1615207"/>
            <a:ext cx="157326" cy="15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7"/>
          <p:cNvSpPr txBox="1"/>
          <p:nvPr/>
        </p:nvSpPr>
        <p:spPr>
          <a:xfrm>
            <a:off x="6856491" y="1575875"/>
            <a:ext cx="26460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190"/>
              <a:buFont typeface="Noto Sans KR"/>
              <a:buNone/>
            </a:pPr>
            <a:r>
              <a:rPr lang="en-US" sz="1189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개선 효과 시각화 (TAR @ FAR=1e-5)</a:t>
            </a:r>
            <a:endParaRPr sz="118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17" descr="preencoded.png"/>
          <p:cNvPicPr preferRelativeResize="0"/>
          <p:nvPr/>
        </p:nvPicPr>
        <p:blipFill rotWithShape="1">
          <a:blip r:embed="rId13">
            <a:alphaModFix/>
          </a:blip>
          <a:srcRect l="-90" r="-90"/>
          <a:stretch/>
        </p:blipFill>
        <p:spPr>
          <a:xfrm>
            <a:off x="6629706" y="1898898"/>
            <a:ext cx="5370023" cy="33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7"/>
          <p:cNvSpPr/>
          <p:nvPr/>
        </p:nvSpPr>
        <p:spPr>
          <a:xfrm>
            <a:off x="8093345" y="5381013"/>
            <a:ext cx="104400" cy="104400"/>
          </a:xfrm>
          <a:prstGeom prst="roundRect">
            <a:avLst>
              <a:gd name="adj" fmla="val 133333"/>
            </a:avLst>
          </a:prstGeom>
          <a:solidFill>
            <a:srgbClr val="3B82F6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7"/>
          <p:cNvSpPr/>
          <p:nvPr/>
        </p:nvSpPr>
        <p:spPr>
          <a:xfrm>
            <a:off x="9438989" y="5381013"/>
            <a:ext cx="104400" cy="104400"/>
          </a:xfrm>
          <a:prstGeom prst="roundRect">
            <a:avLst>
              <a:gd name="adj" fmla="val 133333"/>
            </a:avLst>
          </a:prstGeom>
          <a:solidFill>
            <a:srgbClr val="10B981"/>
          </a:solidFill>
          <a:ln>
            <a:noFill/>
          </a:ln>
        </p:spPr>
        <p:txBody>
          <a:bodyPr spcFirstLastPara="1" wrap="square" lIns="83675" tIns="83675" rIns="83675" bIns="836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7"/>
          <p:cNvSpPr txBox="1"/>
          <p:nvPr/>
        </p:nvSpPr>
        <p:spPr>
          <a:xfrm>
            <a:off x="8250671" y="5341681"/>
            <a:ext cx="1112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일반화 성능 (IJB-C)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7"/>
          <p:cNvSpPr txBox="1"/>
          <p:nvPr/>
        </p:nvSpPr>
        <p:spPr>
          <a:xfrm>
            <a:off x="9595478" y="5341681"/>
            <a:ext cx="10335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915"/>
              <a:buFont typeface="Noto Sans KR"/>
              <a:buNone/>
            </a:pPr>
            <a:r>
              <a:rPr lang="en-US" sz="915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개인화 성능 (로컬)</a:t>
            </a:r>
            <a:endParaRPr sz="91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7"/>
          <p:cNvSpPr/>
          <p:nvPr/>
        </p:nvSpPr>
        <p:spPr>
          <a:xfrm>
            <a:off x="0" y="914400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8"/>
          <p:cNvSpPr txBox="1"/>
          <p:nvPr/>
        </p:nvSpPr>
        <p:spPr>
          <a:xfrm>
            <a:off x="476402" y="213970"/>
            <a:ext cx="4301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FedFace와의 성능 비교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8"/>
          <p:cNvSpPr txBox="1"/>
          <p:nvPr/>
        </p:nvSpPr>
        <p:spPr>
          <a:xfrm>
            <a:off x="7944307" y="362102"/>
            <a:ext cx="3915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시나리오에서의 성능 및 프라이버시 분석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8"/>
          <p:cNvSpPr/>
          <p:nvPr/>
        </p:nvSpPr>
        <p:spPr>
          <a:xfrm>
            <a:off x="476402" y="1238098"/>
            <a:ext cx="7372800" cy="5333700"/>
          </a:xfrm>
          <a:prstGeom prst="roundRect">
            <a:avLst>
              <a:gd name="adj" fmla="val 490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656" y="1481328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8"/>
          <p:cNvSpPr txBox="1"/>
          <p:nvPr/>
        </p:nvSpPr>
        <p:spPr>
          <a:xfrm>
            <a:off x="942746" y="1429207"/>
            <a:ext cx="2810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KR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일반화 성능 (TAR @ FAR=1e-5)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8"/>
          <p:cNvSpPr/>
          <p:nvPr/>
        </p:nvSpPr>
        <p:spPr>
          <a:xfrm>
            <a:off x="6562649" y="1438351"/>
            <a:ext cx="1095600" cy="267000"/>
          </a:xfrm>
          <a:prstGeom prst="roundRect">
            <a:avLst>
              <a:gd name="adj" fmla="val 342465"/>
            </a:avLst>
          </a:prstGeom>
          <a:solidFill>
            <a:srgbClr val="F3F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8"/>
          <p:cNvSpPr txBox="1"/>
          <p:nvPr/>
        </p:nvSpPr>
        <p:spPr>
          <a:xfrm>
            <a:off x="6676949" y="1476756"/>
            <a:ext cx="9675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IJB-C 벤치마크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18" descr="preencoded.png"/>
          <p:cNvPicPr preferRelativeResize="0"/>
          <p:nvPr/>
        </p:nvPicPr>
        <p:blipFill rotWithShape="1">
          <a:blip r:embed="rId4">
            <a:alphaModFix/>
          </a:blip>
          <a:srcRect b="-10"/>
          <a:stretch/>
        </p:blipFill>
        <p:spPr>
          <a:xfrm>
            <a:off x="676656" y="1857146"/>
            <a:ext cx="6972300" cy="417240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18"/>
          <p:cNvSpPr/>
          <p:nvPr/>
        </p:nvSpPr>
        <p:spPr>
          <a:xfrm>
            <a:off x="2185416" y="6215177"/>
            <a:ext cx="114300" cy="114300"/>
          </a:xfrm>
          <a:prstGeom prst="roundRect">
            <a:avLst>
              <a:gd name="adj" fmla="val 200000"/>
            </a:avLst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8"/>
          <p:cNvSpPr/>
          <p:nvPr/>
        </p:nvSpPr>
        <p:spPr>
          <a:xfrm>
            <a:off x="3717036" y="6215177"/>
            <a:ext cx="114300" cy="114300"/>
          </a:xfrm>
          <a:prstGeom prst="roundRect">
            <a:avLst>
              <a:gd name="adj" fmla="val 200000"/>
            </a:avLst>
          </a:prstGeom>
          <a:solidFill>
            <a:srgbClr val="94A3B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8"/>
          <p:cNvSpPr/>
          <p:nvPr/>
        </p:nvSpPr>
        <p:spPr>
          <a:xfrm>
            <a:off x="4711903" y="6215177"/>
            <a:ext cx="114300" cy="114300"/>
          </a:xfrm>
          <a:prstGeom prst="roundRect">
            <a:avLst>
              <a:gd name="adj" fmla="val 200000"/>
            </a:avLst>
          </a:prstGeom>
          <a:solidFill>
            <a:srgbClr val="EF44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8"/>
          <p:cNvSpPr txBox="1"/>
          <p:nvPr/>
        </p:nvSpPr>
        <p:spPr>
          <a:xfrm>
            <a:off x="2375611" y="6172200"/>
            <a:ext cx="11577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FedFR (제안 기법)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8"/>
          <p:cNvSpPr txBox="1"/>
          <p:nvPr/>
        </p:nvSpPr>
        <p:spPr>
          <a:xfrm>
            <a:off x="3907231" y="6172200"/>
            <a:ext cx="624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FedFace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8"/>
          <p:cNvSpPr txBox="1"/>
          <p:nvPr/>
        </p:nvSpPr>
        <p:spPr>
          <a:xfrm>
            <a:off x="4903013" y="6172200"/>
            <a:ext cx="1338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베이스라인 (사전학습)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8"/>
          <p:cNvSpPr/>
          <p:nvPr/>
        </p:nvSpPr>
        <p:spPr>
          <a:xfrm>
            <a:off x="8229600" y="1037844"/>
            <a:ext cx="3486600" cy="1790400"/>
          </a:xfrm>
          <a:prstGeom prst="roundRect">
            <a:avLst>
              <a:gd name="adj" fmla="val 3260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8"/>
          <p:cNvSpPr/>
          <p:nvPr/>
        </p:nvSpPr>
        <p:spPr>
          <a:xfrm>
            <a:off x="8229600" y="1037844"/>
            <a:ext cx="47400" cy="1790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4" name="Google Shape;494;p18" descr="preencoded.png"/>
          <p:cNvPicPr preferRelativeResize="0"/>
          <p:nvPr/>
        </p:nvPicPr>
        <p:blipFill rotWithShape="1">
          <a:blip r:embed="rId5">
            <a:alphaModFix/>
          </a:blip>
          <a:srcRect t="-843" b="-833"/>
          <a:stretch/>
        </p:blipFill>
        <p:spPr>
          <a:xfrm>
            <a:off x="8505749" y="1309421"/>
            <a:ext cx="190195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8"/>
          <p:cNvSpPr/>
          <p:nvPr/>
        </p:nvSpPr>
        <p:spPr>
          <a:xfrm>
            <a:off x="8229600" y="4988052"/>
            <a:ext cx="3486600" cy="1790400"/>
          </a:xfrm>
          <a:prstGeom prst="roundRect">
            <a:avLst>
              <a:gd name="adj" fmla="val 3260"/>
            </a:avLst>
          </a:prstGeom>
          <a:solidFill>
            <a:srgbClr val="F8FAFC"/>
          </a:solidFill>
          <a:ln>
            <a:noFill/>
          </a:ln>
          <a:effectLst>
            <a:outerShdw blurRad="38100" dist="254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8"/>
          <p:cNvSpPr/>
          <p:nvPr/>
        </p:nvSpPr>
        <p:spPr>
          <a:xfrm>
            <a:off x="8229600" y="4988052"/>
            <a:ext cx="47400" cy="17904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8"/>
          <p:cNvSpPr txBox="1"/>
          <p:nvPr/>
        </p:nvSpPr>
        <p:spPr>
          <a:xfrm>
            <a:off x="8772754" y="1266444"/>
            <a:ext cx="13296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D4ED8"/>
                </a:solidFill>
                <a:latin typeface="Noto Sans KR"/>
                <a:ea typeface="Noto Sans KR"/>
                <a:cs typeface="Noto Sans KR"/>
                <a:sym typeface="Noto Sans KR"/>
              </a:rPr>
              <a:t>강력한 성능 우위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8"/>
          <p:cNvSpPr txBox="1"/>
          <p:nvPr/>
        </p:nvSpPr>
        <p:spPr>
          <a:xfrm>
            <a:off x="8505749" y="1618488"/>
            <a:ext cx="30486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FedFR은 모든 ID 분포 시나리오에서 FedFace 대비 우수한 성능을 보이며, 특히 클라이언트당 1개 ID의 극한 상황에서도 안정적인 성능(84.7%)을 유지합니다.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8229600" y="3012948"/>
            <a:ext cx="3486600" cy="1790400"/>
          </a:xfrm>
          <a:prstGeom prst="roundRect">
            <a:avLst>
              <a:gd name="adj" fmla="val 3260"/>
            </a:avLst>
          </a:prstGeom>
          <a:solidFill>
            <a:srgbClr val="FFF1F2"/>
          </a:solidFill>
          <a:ln>
            <a:noFill/>
          </a:ln>
          <a:effectLst>
            <a:outerShdw blurRad="38100" dist="254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8"/>
          <p:cNvSpPr/>
          <p:nvPr/>
        </p:nvSpPr>
        <p:spPr>
          <a:xfrm>
            <a:off x="8229600" y="3012948"/>
            <a:ext cx="47400" cy="1790400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1" name="Google Shape;501;p1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5749" y="3284525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8"/>
          <p:cNvSpPr txBox="1"/>
          <p:nvPr/>
        </p:nvSpPr>
        <p:spPr>
          <a:xfrm>
            <a:off x="8753551" y="3241548"/>
            <a:ext cx="13386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FedFace의 한계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8"/>
          <p:cNvSpPr txBox="1"/>
          <p:nvPr/>
        </p:nvSpPr>
        <p:spPr>
          <a:xfrm>
            <a:off x="8505749" y="3593592"/>
            <a:ext cx="28392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FedFace는 데이터가 적은 로컬 환경에서 과적합(Overfitting)되어, 사전 학습된 베이스라인(84.58%)보다 크게 낮은 성능을 기록했습니다.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1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05749" y="5259629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8"/>
          <p:cNvSpPr txBox="1"/>
          <p:nvPr/>
        </p:nvSpPr>
        <p:spPr>
          <a:xfrm>
            <a:off x="8505749" y="5568696"/>
            <a:ext cx="30012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신원 프로토타입을 전송하여 유출 위험이 있는 FedFace와 달리, FedFR은 모델 가중치만 전송하므로 프라이버시가 더욱 철저히 보장됩니다.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8"/>
          <p:cNvSpPr txBox="1"/>
          <p:nvPr/>
        </p:nvSpPr>
        <p:spPr>
          <a:xfrm>
            <a:off x="8753551" y="5216652"/>
            <a:ext cx="12819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프라이버시 보장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8"/>
          <p:cNvSpPr/>
          <p:nvPr/>
        </p:nvSpPr>
        <p:spPr>
          <a:xfrm>
            <a:off x="0" y="914400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1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1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1"/>
          <p:cNvSpPr txBox="1"/>
          <p:nvPr/>
        </p:nvSpPr>
        <p:spPr>
          <a:xfrm>
            <a:off x="476402" y="213970"/>
            <a:ext cx="2701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기여 요약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1"/>
          <p:cNvSpPr txBox="1"/>
          <p:nvPr/>
        </p:nvSpPr>
        <p:spPr>
          <a:xfrm>
            <a:off x="10329062" y="362102"/>
            <a:ext cx="1534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핵심 장점 및 기여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1"/>
          <p:cNvSpPr/>
          <p:nvPr/>
        </p:nvSpPr>
        <p:spPr>
          <a:xfrm>
            <a:off x="0" y="952805"/>
            <a:ext cx="12191700" cy="59052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1"/>
          <p:cNvSpPr/>
          <p:nvPr/>
        </p:nvSpPr>
        <p:spPr>
          <a:xfrm>
            <a:off x="476402" y="1333195"/>
            <a:ext cx="5829300" cy="828300"/>
          </a:xfrm>
          <a:prstGeom prst="roundRect">
            <a:avLst>
              <a:gd name="adj" fmla="val 15224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1"/>
          <p:cNvSpPr/>
          <p:nvPr/>
        </p:nvSpPr>
        <p:spPr>
          <a:xfrm>
            <a:off x="476402" y="5587898"/>
            <a:ext cx="5829300" cy="1028700"/>
          </a:xfrm>
          <a:prstGeom prst="roundRect">
            <a:avLst>
              <a:gd name="adj" fmla="val 9877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1"/>
          <p:cNvSpPr/>
          <p:nvPr/>
        </p:nvSpPr>
        <p:spPr>
          <a:xfrm>
            <a:off x="714146" y="1533449"/>
            <a:ext cx="304500" cy="304500"/>
          </a:xfrm>
          <a:prstGeom prst="ellipse">
            <a:avLst/>
          </a:prstGeom>
          <a:solidFill>
            <a:srgbClr val="EFF6FF"/>
          </a:solidFill>
          <a:ln w="25400" cap="flat" cmpd="sng">
            <a:solidFill>
              <a:srgbClr val="DBEA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8" name="Google Shape;568;p21" descr="preencoded.png"/>
          <p:cNvPicPr preferRelativeResize="0"/>
          <p:nvPr/>
        </p:nvPicPr>
        <p:blipFill rotWithShape="1">
          <a:blip r:embed="rId3">
            <a:alphaModFix/>
          </a:blip>
          <a:srcRect t="-1103" b="-1093"/>
          <a:stretch/>
        </p:blipFill>
        <p:spPr>
          <a:xfrm>
            <a:off x="809244" y="1619402"/>
            <a:ext cx="114300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1"/>
          <p:cNvSpPr/>
          <p:nvPr/>
        </p:nvSpPr>
        <p:spPr>
          <a:xfrm>
            <a:off x="476402" y="2347265"/>
            <a:ext cx="5829300" cy="828300"/>
          </a:xfrm>
          <a:prstGeom prst="roundRect">
            <a:avLst>
              <a:gd name="adj" fmla="val 15224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1"/>
          <p:cNvSpPr/>
          <p:nvPr/>
        </p:nvSpPr>
        <p:spPr>
          <a:xfrm>
            <a:off x="476402" y="3360420"/>
            <a:ext cx="5829300" cy="828300"/>
          </a:xfrm>
          <a:prstGeom prst="roundRect">
            <a:avLst>
              <a:gd name="adj" fmla="val 15224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1"/>
          <p:cNvSpPr/>
          <p:nvPr/>
        </p:nvSpPr>
        <p:spPr>
          <a:xfrm>
            <a:off x="476402" y="4374490"/>
            <a:ext cx="5829300" cy="1028700"/>
          </a:xfrm>
          <a:prstGeom prst="roundRect">
            <a:avLst>
              <a:gd name="adj" fmla="val 9877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1"/>
          <p:cNvSpPr/>
          <p:nvPr/>
        </p:nvSpPr>
        <p:spPr>
          <a:xfrm>
            <a:off x="714146" y="2546604"/>
            <a:ext cx="304500" cy="304500"/>
          </a:xfrm>
          <a:prstGeom prst="ellipse">
            <a:avLst/>
          </a:prstGeom>
          <a:solidFill>
            <a:srgbClr val="EFF6FF"/>
          </a:solidFill>
          <a:ln w="25400" cap="flat" cmpd="sng">
            <a:solidFill>
              <a:srgbClr val="DBEA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1"/>
          <p:cNvSpPr/>
          <p:nvPr/>
        </p:nvSpPr>
        <p:spPr>
          <a:xfrm>
            <a:off x="714146" y="3560674"/>
            <a:ext cx="304500" cy="304500"/>
          </a:xfrm>
          <a:prstGeom prst="ellipse">
            <a:avLst/>
          </a:prstGeom>
          <a:solidFill>
            <a:srgbClr val="EFF6FF"/>
          </a:solidFill>
          <a:ln w="25400" cap="flat" cmpd="sng">
            <a:solidFill>
              <a:srgbClr val="DBEA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1"/>
          <p:cNvSpPr/>
          <p:nvPr/>
        </p:nvSpPr>
        <p:spPr>
          <a:xfrm>
            <a:off x="714146" y="4573829"/>
            <a:ext cx="304500" cy="304500"/>
          </a:xfrm>
          <a:prstGeom prst="ellipse">
            <a:avLst/>
          </a:prstGeom>
          <a:solidFill>
            <a:srgbClr val="EFF6FF"/>
          </a:solidFill>
          <a:ln w="25400" cap="flat" cmpd="sng">
            <a:solidFill>
              <a:srgbClr val="DBEA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1"/>
          <p:cNvSpPr txBox="1"/>
          <p:nvPr/>
        </p:nvSpPr>
        <p:spPr>
          <a:xfrm>
            <a:off x="1190549" y="1495044"/>
            <a:ext cx="18051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공동 최적화 프레임워크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1"/>
          <p:cNvSpPr txBox="1"/>
          <p:nvPr/>
        </p:nvSpPr>
        <p:spPr>
          <a:xfrm>
            <a:off x="1190549" y="2509114"/>
            <a:ext cx="2167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프라이버시 보존 높은 보안성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1"/>
          <p:cNvSpPr txBox="1"/>
          <p:nvPr/>
        </p:nvSpPr>
        <p:spPr>
          <a:xfrm>
            <a:off x="1190549" y="1775765"/>
            <a:ext cx="42126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Noto Sans KR"/>
              <a:buNone/>
            </a:pPr>
            <a:r>
              <a:rPr lang="en-US" sz="11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일반화 및 개인화 FR을 동시 최적화하는 최초의 FL 프레임워크입니다.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" y="2632558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1"/>
          <p:cNvSpPr txBox="1"/>
          <p:nvPr/>
        </p:nvSpPr>
        <p:spPr>
          <a:xfrm>
            <a:off x="1190549" y="5749747"/>
            <a:ext cx="2167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새로운 벤치마크 새로운 표준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1"/>
          <p:cNvSpPr txBox="1"/>
          <p:nvPr/>
        </p:nvSpPr>
        <p:spPr>
          <a:xfrm>
            <a:off x="1190549" y="2788920"/>
            <a:ext cx="45849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Noto Sans KR"/>
              <a:buNone/>
            </a:pPr>
            <a:r>
              <a:rPr lang="en-US" sz="11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엄격한 프라이버시 준수: 신원 임베딩이나 원본 이미지를 전송하지 않습니다.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1" name="Google Shape;581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" y="3646627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1"/>
          <p:cNvSpPr txBox="1"/>
          <p:nvPr/>
        </p:nvSpPr>
        <p:spPr>
          <a:xfrm>
            <a:off x="1190549" y="3522269"/>
            <a:ext cx="21003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효율적 최적화 약 10배 가속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1"/>
          <p:cNvSpPr txBox="1"/>
          <p:nvPr/>
        </p:nvSpPr>
        <p:spPr>
          <a:xfrm>
            <a:off x="1190549" y="3802990"/>
            <a:ext cx="45849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Noto Sans KR"/>
              <a:buNone/>
            </a:pPr>
            <a:r>
              <a:rPr lang="en-US" sz="11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하드 네거티브 샘플링을 통해 계산 및 통신 비용을 획기적으로 절감했습니다.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Google Shape;584;p21" descr="preencoded.png"/>
          <p:cNvPicPr preferRelativeResize="0"/>
          <p:nvPr/>
        </p:nvPicPr>
        <p:blipFill rotWithShape="1">
          <a:blip r:embed="rId6">
            <a:alphaModFix/>
          </a:blip>
          <a:srcRect l="-833" r="-843"/>
          <a:stretch/>
        </p:blipFill>
        <p:spPr>
          <a:xfrm>
            <a:off x="790956" y="4659782"/>
            <a:ext cx="152705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1"/>
          <p:cNvSpPr/>
          <p:nvPr/>
        </p:nvSpPr>
        <p:spPr>
          <a:xfrm>
            <a:off x="714146" y="5787238"/>
            <a:ext cx="304500" cy="304500"/>
          </a:xfrm>
          <a:prstGeom prst="ellipse">
            <a:avLst/>
          </a:prstGeom>
          <a:solidFill>
            <a:srgbClr val="EFF6FF"/>
          </a:solidFill>
          <a:ln w="25400" cap="flat" cmpd="sng">
            <a:solidFill>
              <a:srgbClr val="DBEA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1"/>
          <p:cNvSpPr txBox="1"/>
          <p:nvPr/>
        </p:nvSpPr>
        <p:spPr>
          <a:xfrm>
            <a:off x="1190549" y="4536338"/>
            <a:ext cx="9675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우수한 성능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21"/>
          <p:cNvSpPr txBox="1"/>
          <p:nvPr/>
        </p:nvSpPr>
        <p:spPr>
          <a:xfrm>
            <a:off x="1190549" y="4816145"/>
            <a:ext cx="4479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Noto Sans KR"/>
              <a:buNone/>
            </a:pPr>
            <a:r>
              <a:rPr lang="en-US" sz="11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연합 학습 시나리오에서 FedFace 및 기존 방법 대비 뛰어난 결과를 보여줍니다.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2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0100" y="5873191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1"/>
          <p:cNvSpPr txBox="1"/>
          <p:nvPr/>
        </p:nvSpPr>
        <p:spPr>
          <a:xfrm>
            <a:off x="1190549" y="6029554"/>
            <a:ext cx="41559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Noto Sans KR"/>
              <a:buNone/>
            </a:pPr>
            <a:r>
              <a:rPr lang="en-US" sz="11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개인화 FL 얼굴 인식을 위한 엄격한 평가 기준(1:1 TAR, 1:N TPIR)을 제시했습니다.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21"/>
          <p:cNvSpPr/>
          <p:nvPr/>
        </p:nvSpPr>
        <p:spPr>
          <a:xfrm>
            <a:off x="6965899" y="1333195"/>
            <a:ext cx="4753200" cy="5143500"/>
          </a:xfrm>
          <a:prstGeom prst="roundRect">
            <a:avLst>
              <a:gd name="adj" fmla="val 771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241300" dist="1016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1"/>
          <p:cNvSpPr/>
          <p:nvPr/>
        </p:nvSpPr>
        <p:spPr>
          <a:xfrm>
            <a:off x="7261250" y="1533449"/>
            <a:ext cx="1134000" cy="333900"/>
          </a:xfrm>
          <a:prstGeom prst="roundRect">
            <a:avLst>
              <a:gd name="adj" fmla="val 46967"/>
            </a:avLst>
          </a:prstGeom>
          <a:solidFill>
            <a:srgbClr val="F1F5F9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2" name="Google Shape;592;p21" descr="preencoded.png"/>
          <p:cNvPicPr preferRelativeResize="0"/>
          <p:nvPr/>
        </p:nvPicPr>
        <p:blipFill rotWithShape="1">
          <a:blip r:embed="rId8">
            <a:alphaModFix/>
          </a:blip>
          <a:srcRect l="-833" r="-843"/>
          <a:stretch/>
        </p:blipFill>
        <p:spPr>
          <a:xfrm>
            <a:off x="7384694" y="1635862"/>
            <a:ext cx="152705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1"/>
          <p:cNvSpPr txBox="1"/>
          <p:nvPr/>
        </p:nvSpPr>
        <p:spPr>
          <a:xfrm>
            <a:off x="7613294" y="1600200"/>
            <a:ext cx="7581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요약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" name="Google Shape;594;p21" descr="preencoded.png"/>
          <p:cNvPicPr preferRelativeResize="0"/>
          <p:nvPr/>
        </p:nvPicPr>
        <p:blipFill rotWithShape="1">
          <a:blip r:embed="rId9">
            <a:alphaModFix/>
          </a:blip>
          <a:srcRect l="149" r="149"/>
          <a:stretch/>
        </p:blipFill>
        <p:spPr>
          <a:xfrm>
            <a:off x="7468819" y="2479853"/>
            <a:ext cx="3743552" cy="2095807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1"/>
          <p:cNvSpPr txBox="1"/>
          <p:nvPr/>
        </p:nvSpPr>
        <p:spPr>
          <a:xfrm>
            <a:off x="8739835" y="4807001"/>
            <a:ext cx="13386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FedFR 아키텍처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21"/>
          <p:cNvSpPr txBox="1"/>
          <p:nvPr/>
        </p:nvSpPr>
        <p:spPr>
          <a:xfrm>
            <a:off x="8086039" y="5140757"/>
            <a:ext cx="26151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전역 정규화, 하드 네거티브, DFC 모듈의 통합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1"/>
          <p:cNvSpPr/>
          <p:nvPr/>
        </p:nvSpPr>
        <p:spPr>
          <a:xfrm>
            <a:off x="0" y="914400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0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0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0"/>
          <p:cNvSpPr/>
          <p:nvPr/>
        </p:nvSpPr>
        <p:spPr>
          <a:xfrm>
            <a:off x="8382305" y="-1904695"/>
            <a:ext cx="5715000" cy="5715000"/>
          </a:xfrm>
          <a:prstGeom prst="ellipse">
            <a:avLst/>
          </a:prstGeom>
          <a:solidFill>
            <a:srgbClr val="3B82F6">
              <a:alpha val="9800"/>
            </a:srgbClr>
          </a:solidFill>
          <a:ln w="508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"/>
          <p:cNvSpPr/>
          <p:nvPr/>
        </p:nvSpPr>
        <p:spPr>
          <a:xfrm>
            <a:off x="-952805" y="4953305"/>
            <a:ext cx="3810300" cy="3810300"/>
          </a:xfrm>
          <a:prstGeom prst="ellipse">
            <a:avLst/>
          </a:prstGeom>
          <a:solidFill>
            <a:srgbClr val="3B82F6">
              <a:alpha val="9800"/>
            </a:srgbClr>
          </a:solidFill>
          <a:ln w="254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0"/>
          <p:cNvSpPr txBox="1"/>
          <p:nvPr/>
        </p:nvSpPr>
        <p:spPr>
          <a:xfrm>
            <a:off x="4870997" y="1193859"/>
            <a:ext cx="2876700" cy="1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sz="1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0"/>
          <p:cNvSpPr txBox="1"/>
          <p:nvPr/>
        </p:nvSpPr>
        <p:spPr>
          <a:xfrm>
            <a:off x="3525926" y="3016606"/>
            <a:ext cx="54864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3600"/>
              <a:buFont typeface="Noto Sans KR"/>
              <a:buNone/>
            </a:pPr>
            <a:r>
              <a:rPr lang="en-US" sz="36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RE-IMPLEMENTATION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0"/>
          <p:cNvSpPr txBox="1"/>
          <p:nvPr/>
        </p:nvSpPr>
        <p:spPr>
          <a:xfrm>
            <a:off x="5544007" y="3940150"/>
            <a:ext cx="1405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재구현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2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2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2"/>
          <p:cNvSpPr txBox="1"/>
          <p:nvPr/>
        </p:nvSpPr>
        <p:spPr>
          <a:xfrm>
            <a:off x="476402" y="213970"/>
            <a:ext cx="3062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재구현 상세 내용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22"/>
          <p:cNvSpPr txBox="1"/>
          <p:nvPr/>
        </p:nvSpPr>
        <p:spPr>
          <a:xfrm>
            <a:off x="7079285" y="362102"/>
            <a:ext cx="4782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준비부터 모델 구성, 학습 구조까지의 상세 프로세스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22"/>
          <p:cNvSpPr/>
          <p:nvPr/>
        </p:nvSpPr>
        <p:spPr>
          <a:xfrm>
            <a:off x="0" y="952805"/>
            <a:ext cx="12191700" cy="59052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2"/>
          <p:cNvSpPr/>
          <p:nvPr/>
        </p:nvSpPr>
        <p:spPr>
          <a:xfrm>
            <a:off x="476402" y="1238098"/>
            <a:ext cx="3562500" cy="5238600"/>
          </a:xfrm>
          <a:prstGeom prst="roundRect">
            <a:avLst>
              <a:gd name="adj" fmla="val 1098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2"/>
          <p:cNvSpPr/>
          <p:nvPr/>
        </p:nvSpPr>
        <p:spPr>
          <a:xfrm>
            <a:off x="4317797" y="1238098"/>
            <a:ext cx="3562500" cy="5238600"/>
          </a:xfrm>
          <a:prstGeom prst="roundRect">
            <a:avLst>
              <a:gd name="adj" fmla="val 1098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2"/>
          <p:cNvSpPr/>
          <p:nvPr/>
        </p:nvSpPr>
        <p:spPr>
          <a:xfrm>
            <a:off x="485546" y="2153412"/>
            <a:ext cx="3543300" cy="9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2"/>
          <p:cNvSpPr/>
          <p:nvPr/>
        </p:nvSpPr>
        <p:spPr>
          <a:xfrm>
            <a:off x="724205" y="1485900"/>
            <a:ext cx="476400" cy="476400"/>
          </a:xfrm>
          <a:prstGeom prst="roundRect">
            <a:avLst>
              <a:gd name="adj" fmla="val 46065"/>
            </a:avLst>
          </a:prstGeom>
          <a:solidFill>
            <a:srgbClr val="F0FD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2" name="Google Shape;612;p22" descr="preencoded.png"/>
          <p:cNvPicPr preferRelativeResize="0"/>
          <p:nvPr/>
        </p:nvPicPr>
        <p:blipFill rotWithShape="1">
          <a:blip r:embed="rId3">
            <a:alphaModFix/>
          </a:blip>
          <a:srcRect l="-60" r="-50"/>
          <a:stretch/>
        </p:blipFill>
        <p:spPr>
          <a:xfrm>
            <a:off x="862279" y="1609344"/>
            <a:ext cx="200254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2"/>
          <p:cNvSpPr/>
          <p:nvPr/>
        </p:nvSpPr>
        <p:spPr>
          <a:xfrm>
            <a:off x="8160106" y="1238098"/>
            <a:ext cx="3562500" cy="5238600"/>
          </a:xfrm>
          <a:prstGeom prst="roundRect">
            <a:avLst>
              <a:gd name="adj" fmla="val 1098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2"/>
          <p:cNvSpPr/>
          <p:nvPr/>
        </p:nvSpPr>
        <p:spPr>
          <a:xfrm>
            <a:off x="4327855" y="2153412"/>
            <a:ext cx="3543300" cy="9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2"/>
          <p:cNvSpPr/>
          <p:nvPr/>
        </p:nvSpPr>
        <p:spPr>
          <a:xfrm>
            <a:off x="8169250" y="2153412"/>
            <a:ext cx="3543300" cy="9000"/>
          </a:xfrm>
          <a:prstGeom prst="rect">
            <a:avLst/>
          </a:prstGeom>
          <a:solidFill>
            <a:srgbClr val="F1F5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2"/>
          <p:cNvSpPr txBox="1"/>
          <p:nvPr/>
        </p:nvSpPr>
        <p:spPr>
          <a:xfrm>
            <a:off x="1343254" y="1552651"/>
            <a:ext cx="12957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준비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2"/>
          <p:cNvSpPr txBox="1"/>
          <p:nvPr/>
        </p:nvSpPr>
        <p:spPr>
          <a:xfrm>
            <a:off x="5184648" y="1552651"/>
            <a:ext cx="10863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모델 구성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2"/>
          <p:cNvSpPr txBox="1"/>
          <p:nvPr/>
        </p:nvSpPr>
        <p:spPr>
          <a:xfrm>
            <a:off x="9026042" y="1552651"/>
            <a:ext cx="9336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FL 구조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2"/>
          <p:cNvSpPr txBox="1"/>
          <p:nvPr/>
        </p:nvSpPr>
        <p:spPr>
          <a:xfrm>
            <a:off x="724205" y="2400300"/>
            <a:ext cx="12243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DATASET SETUP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22"/>
          <p:cNvSpPr txBox="1"/>
          <p:nvPr/>
        </p:nvSpPr>
        <p:spPr>
          <a:xfrm>
            <a:off x="724205" y="3693262"/>
            <a:ext cx="16341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FORMAT CONVERSION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22"/>
          <p:cNvSpPr txBox="1"/>
          <p:nvPr/>
        </p:nvSpPr>
        <p:spPr>
          <a:xfrm>
            <a:off x="724205" y="4987138"/>
            <a:ext cx="13002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LFW EVALUATION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22"/>
          <p:cNvSpPr/>
          <p:nvPr/>
        </p:nvSpPr>
        <p:spPr>
          <a:xfrm>
            <a:off x="724205" y="2771546"/>
            <a:ext cx="57600" cy="576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2"/>
          <p:cNvSpPr/>
          <p:nvPr/>
        </p:nvSpPr>
        <p:spPr>
          <a:xfrm>
            <a:off x="724205" y="3110789"/>
            <a:ext cx="57600" cy="576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2"/>
          <p:cNvSpPr/>
          <p:nvPr/>
        </p:nvSpPr>
        <p:spPr>
          <a:xfrm>
            <a:off x="724205" y="4065422"/>
            <a:ext cx="57600" cy="576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2"/>
          <p:cNvSpPr/>
          <p:nvPr/>
        </p:nvSpPr>
        <p:spPr>
          <a:xfrm>
            <a:off x="724205" y="4403750"/>
            <a:ext cx="57600" cy="576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2"/>
          <p:cNvSpPr/>
          <p:nvPr/>
        </p:nvSpPr>
        <p:spPr>
          <a:xfrm>
            <a:off x="724205" y="5358384"/>
            <a:ext cx="57600" cy="576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2"/>
          <p:cNvSpPr/>
          <p:nvPr/>
        </p:nvSpPr>
        <p:spPr>
          <a:xfrm>
            <a:off x="724205" y="5697626"/>
            <a:ext cx="57600" cy="57600"/>
          </a:xfrm>
          <a:prstGeom prst="ellipse">
            <a:avLst/>
          </a:prstGeom>
          <a:solidFill>
            <a:srgbClr val="0D9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2"/>
          <p:cNvSpPr txBox="1"/>
          <p:nvPr/>
        </p:nvSpPr>
        <p:spPr>
          <a:xfrm>
            <a:off x="895198" y="2676449"/>
            <a:ext cx="2619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VGGFace2: 4,000 ID 추출 소규모 검증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2"/>
          <p:cNvSpPr txBox="1"/>
          <p:nvPr/>
        </p:nvSpPr>
        <p:spPr>
          <a:xfrm>
            <a:off x="895198" y="3015691"/>
            <a:ext cx="2971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 구성: 40개 클라이언트 × 각 100 ID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2"/>
          <p:cNvSpPr txBox="1"/>
          <p:nvPr/>
        </p:nvSpPr>
        <p:spPr>
          <a:xfrm>
            <a:off x="895198" y="3969410"/>
            <a:ext cx="287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MXNet rec/idx → PyTorch JSON 재구현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22"/>
          <p:cNvSpPr txBox="1"/>
          <p:nvPr/>
        </p:nvSpPr>
        <p:spPr>
          <a:xfrm>
            <a:off x="895198" y="4308653"/>
            <a:ext cx="28677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Train/Test JSON 파일 자동 생성 스크립트 작성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22"/>
          <p:cNvSpPr txBox="1"/>
          <p:nvPr/>
        </p:nvSpPr>
        <p:spPr>
          <a:xfrm>
            <a:off x="895198" y="5263286"/>
            <a:ext cx="227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구성: 폴더명(이름) → 이미지 매핑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22"/>
          <p:cNvSpPr txBox="1"/>
          <p:nvPr/>
        </p:nvSpPr>
        <p:spPr>
          <a:xfrm>
            <a:off x="895198" y="5602529"/>
            <a:ext cx="2924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pairs.txt 기반 6,000쌍 매칭 (10-fold 검증)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2"/>
          <p:cNvSpPr txBox="1"/>
          <p:nvPr/>
        </p:nvSpPr>
        <p:spPr>
          <a:xfrm>
            <a:off x="4737506" y="3015691"/>
            <a:ext cx="243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Loss: CosFace (Margin-Softmax)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2"/>
          <p:cNvSpPr txBox="1"/>
          <p:nvPr/>
        </p:nvSpPr>
        <p:spPr>
          <a:xfrm>
            <a:off x="4737506" y="3726180"/>
            <a:ext cx="29718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CosFace 파라미터 조정 안정화s=20, m=0.3 (기존 s=30, m=0.4)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2"/>
          <p:cNvSpPr txBox="1"/>
          <p:nvPr/>
        </p:nvSpPr>
        <p:spPr>
          <a:xfrm>
            <a:off x="4737506" y="4308653"/>
            <a:ext cx="161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Learning Rate: 0.003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2"/>
          <p:cNvSpPr txBox="1"/>
          <p:nvPr/>
        </p:nvSpPr>
        <p:spPr>
          <a:xfrm>
            <a:off x="4737506" y="4647895"/>
            <a:ext cx="1134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Batch Size: 64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2"/>
          <p:cNvSpPr txBox="1"/>
          <p:nvPr/>
        </p:nvSpPr>
        <p:spPr>
          <a:xfrm>
            <a:off x="4737506" y="5358384"/>
            <a:ext cx="2248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Optimizer: SGD + Momentum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2"/>
          <p:cNvSpPr txBox="1"/>
          <p:nvPr/>
        </p:nvSpPr>
        <p:spPr>
          <a:xfrm>
            <a:off x="8578901" y="2676449"/>
            <a:ext cx="1314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Local Epoch: 1회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2"/>
          <p:cNvSpPr txBox="1"/>
          <p:nvPr/>
        </p:nvSpPr>
        <p:spPr>
          <a:xfrm>
            <a:off x="8578901" y="3015691"/>
            <a:ext cx="223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Total Round: 2~3회 (초기 검증)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22"/>
          <p:cNvSpPr txBox="1"/>
          <p:nvPr/>
        </p:nvSpPr>
        <p:spPr>
          <a:xfrm>
            <a:off x="8578901" y="3726180"/>
            <a:ext cx="1905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Server → Client 모델 전송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22"/>
          <p:cNvSpPr txBox="1"/>
          <p:nvPr/>
        </p:nvSpPr>
        <p:spPr>
          <a:xfrm>
            <a:off x="8578901" y="4065422"/>
            <a:ext cx="2372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Aggregation: FedAvg (평균 집계)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22"/>
          <p:cNvSpPr txBox="1"/>
          <p:nvPr/>
        </p:nvSpPr>
        <p:spPr>
          <a:xfrm>
            <a:off x="8578901" y="4403750"/>
            <a:ext cx="2277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각 Round 종료 후 LFW 평가 수행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22"/>
          <p:cNvSpPr txBox="1"/>
          <p:nvPr/>
        </p:nvSpPr>
        <p:spPr>
          <a:xfrm>
            <a:off x="8578901" y="5114239"/>
            <a:ext cx="2724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DataLoader: num_workers=6~8 설정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22"/>
          <p:cNvSpPr txBox="1"/>
          <p:nvPr/>
        </p:nvSpPr>
        <p:spPr>
          <a:xfrm>
            <a:off x="8578901" y="5453482"/>
            <a:ext cx="185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CPU 로딩 속도 최적화 적용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2"/>
          <p:cNvSpPr/>
          <p:nvPr/>
        </p:nvSpPr>
        <p:spPr>
          <a:xfrm>
            <a:off x="4565599" y="1485900"/>
            <a:ext cx="476400" cy="476400"/>
          </a:xfrm>
          <a:prstGeom prst="roundRect">
            <a:avLst>
              <a:gd name="adj" fmla="val 46065"/>
            </a:avLst>
          </a:prstGeom>
          <a:solidFill>
            <a:srgbClr val="EFF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7" name="Google Shape;647;p22" descr="preencoded.png"/>
          <p:cNvPicPr preferRelativeResize="0"/>
          <p:nvPr/>
        </p:nvPicPr>
        <p:blipFill rotWithShape="1">
          <a:blip r:embed="rId4">
            <a:alphaModFix/>
          </a:blip>
          <a:srcRect l="-80" r="-80"/>
          <a:stretch/>
        </p:blipFill>
        <p:spPr>
          <a:xfrm>
            <a:off x="4660697" y="1609344"/>
            <a:ext cx="286207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22"/>
          <p:cNvSpPr txBox="1"/>
          <p:nvPr/>
        </p:nvSpPr>
        <p:spPr>
          <a:xfrm>
            <a:off x="4737506" y="2676449"/>
            <a:ext cx="2876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Backbone: sphnet (512-d embedding)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22"/>
          <p:cNvSpPr txBox="1"/>
          <p:nvPr/>
        </p:nvSpPr>
        <p:spPr>
          <a:xfrm>
            <a:off x="4565599" y="2400300"/>
            <a:ext cx="11769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ARCHITECTURE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2"/>
          <p:cNvSpPr txBox="1"/>
          <p:nvPr/>
        </p:nvSpPr>
        <p:spPr>
          <a:xfrm>
            <a:off x="4565599" y="3450031"/>
            <a:ext cx="14913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HYPERPARAMETERS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2"/>
          <p:cNvSpPr txBox="1"/>
          <p:nvPr/>
        </p:nvSpPr>
        <p:spPr>
          <a:xfrm>
            <a:off x="4565599" y="5082235"/>
            <a:ext cx="11193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OPTIMIZATION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22"/>
          <p:cNvSpPr/>
          <p:nvPr/>
        </p:nvSpPr>
        <p:spPr>
          <a:xfrm>
            <a:off x="4565599" y="2771546"/>
            <a:ext cx="57600" cy="576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2"/>
          <p:cNvSpPr/>
          <p:nvPr/>
        </p:nvSpPr>
        <p:spPr>
          <a:xfrm>
            <a:off x="4565599" y="3110789"/>
            <a:ext cx="57600" cy="576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2"/>
          <p:cNvSpPr/>
          <p:nvPr/>
        </p:nvSpPr>
        <p:spPr>
          <a:xfrm>
            <a:off x="4565599" y="3821278"/>
            <a:ext cx="57600" cy="576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2"/>
          <p:cNvSpPr/>
          <p:nvPr/>
        </p:nvSpPr>
        <p:spPr>
          <a:xfrm>
            <a:off x="4565599" y="4403750"/>
            <a:ext cx="57600" cy="576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2"/>
          <p:cNvSpPr/>
          <p:nvPr/>
        </p:nvSpPr>
        <p:spPr>
          <a:xfrm>
            <a:off x="4565599" y="4742993"/>
            <a:ext cx="57600" cy="576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2"/>
          <p:cNvSpPr/>
          <p:nvPr/>
        </p:nvSpPr>
        <p:spPr>
          <a:xfrm>
            <a:off x="4565599" y="5453482"/>
            <a:ext cx="57600" cy="57600"/>
          </a:xfrm>
          <a:prstGeom prst="ellipse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2"/>
          <p:cNvSpPr/>
          <p:nvPr/>
        </p:nvSpPr>
        <p:spPr>
          <a:xfrm>
            <a:off x="8406994" y="1485900"/>
            <a:ext cx="476400" cy="476400"/>
          </a:xfrm>
          <a:prstGeom prst="roundRect">
            <a:avLst>
              <a:gd name="adj" fmla="val 46065"/>
            </a:avLst>
          </a:prstGeom>
          <a:solidFill>
            <a:srgbClr val="EE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9" name="Google Shape;659;p22" descr="preencoded.png"/>
          <p:cNvPicPr preferRelativeResize="0"/>
          <p:nvPr/>
        </p:nvPicPr>
        <p:blipFill rotWithShape="1">
          <a:blip r:embed="rId5">
            <a:alphaModFix/>
          </a:blip>
          <a:srcRect t="-40" b="-50"/>
          <a:stretch/>
        </p:blipFill>
        <p:spPr>
          <a:xfrm>
            <a:off x="8516722" y="1609344"/>
            <a:ext cx="25694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22"/>
          <p:cNvSpPr txBox="1"/>
          <p:nvPr/>
        </p:nvSpPr>
        <p:spPr>
          <a:xfrm>
            <a:off x="8406994" y="2400300"/>
            <a:ext cx="12528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TRAINING CYCLE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22"/>
          <p:cNvSpPr txBox="1"/>
          <p:nvPr/>
        </p:nvSpPr>
        <p:spPr>
          <a:xfrm>
            <a:off x="8406994" y="3450031"/>
            <a:ext cx="9198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WORKFLOW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22"/>
          <p:cNvSpPr txBox="1"/>
          <p:nvPr/>
        </p:nvSpPr>
        <p:spPr>
          <a:xfrm>
            <a:off x="8406994" y="4838090"/>
            <a:ext cx="17007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SYSTEM OPTIMIZATION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22"/>
          <p:cNvSpPr/>
          <p:nvPr/>
        </p:nvSpPr>
        <p:spPr>
          <a:xfrm>
            <a:off x="8406994" y="2771546"/>
            <a:ext cx="57600" cy="576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2"/>
          <p:cNvSpPr/>
          <p:nvPr/>
        </p:nvSpPr>
        <p:spPr>
          <a:xfrm>
            <a:off x="8406994" y="3110789"/>
            <a:ext cx="57600" cy="576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2"/>
          <p:cNvSpPr/>
          <p:nvPr/>
        </p:nvSpPr>
        <p:spPr>
          <a:xfrm>
            <a:off x="8406994" y="3821278"/>
            <a:ext cx="57600" cy="576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2"/>
          <p:cNvSpPr/>
          <p:nvPr/>
        </p:nvSpPr>
        <p:spPr>
          <a:xfrm>
            <a:off x="8406994" y="4160520"/>
            <a:ext cx="57600" cy="576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2"/>
          <p:cNvSpPr/>
          <p:nvPr/>
        </p:nvSpPr>
        <p:spPr>
          <a:xfrm>
            <a:off x="8406994" y="4499762"/>
            <a:ext cx="57600" cy="576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2"/>
          <p:cNvSpPr/>
          <p:nvPr/>
        </p:nvSpPr>
        <p:spPr>
          <a:xfrm>
            <a:off x="8406994" y="5210251"/>
            <a:ext cx="57600" cy="576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2"/>
          <p:cNvSpPr/>
          <p:nvPr/>
        </p:nvSpPr>
        <p:spPr>
          <a:xfrm>
            <a:off x="8406994" y="5548579"/>
            <a:ext cx="57600" cy="57600"/>
          </a:xfrm>
          <a:prstGeom prst="ellipse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2"/>
          <p:cNvSpPr/>
          <p:nvPr/>
        </p:nvSpPr>
        <p:spPr>
          <a:xfrm>
            <a:off x="0" y="914400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/>
          <p:nvPr/>
        </p:nvSpPr>
        <p:spPr>
          <a:xfrm>
            <a:off x="476402" y="295351"/>
            <a:ext cx="4881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목차 / Table of Contents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 txBox="1"/>
          <p:nvPr/>
        </p:nvSpPr>
        <p:spPr>
          <a:xfrm>
            <a:off x="9636862" y="442570"/>
            <a:ext cx="2229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Presentation Overview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571500" y="1395374"/>
            <a:ext cx="5238600" cy="1123800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571500" y="4100170"/>
            <a:ext cx="5238600" cy="1123800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6381598" y="1395374"/>
            <a:ext cx="5238600" cy="1123800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6381598" y="2747772"/>
            <a:ext cx="5238600" cy="1123800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6381598" y="4100170"/>
            <a:ext cx="5238600" cy="1123800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6381598" y="5453482"/>
            <a:ext cx="5238600" cy="1123800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809244" y="1729130"/>
            <a:ext cx="457200" cy="457200"/>
          </a:xfrm>
          <a:prstGeom prst="roundRect">
            <a:avLst>
              <a:gd name="adj" fmla="val 41667"/>
            </a:avLst>
          </a:prstGeom>
          <a:solidFill>
            <a:srgbClr val="EFF6FF"/>
          </a:solidFill>
          <a:ln w="12700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746" y="1861718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/>
          <p:nvPr/>
        </p:nvSpPr>
        <p:spPr>
          <a:xfrm>
            <a:off x="571500" y="2747772"/>
            <a:ext cx="5238600" cy="1123800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571500" y="5453482"/>
            <a:ext cx="5238600" cy="1123800"/>
          </a:xfrm>
          <a:prstGeom prst="roundRect">
            <a:avLst>
              <a:gd name="adj" fmla="val 8275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09244" y="3081528"/>
            <a:ext cx="457200" cy="457200"/>
          </a:xfrm>
          <a:prstGeom prst="roundRect">
            <a:avLst>
              <a:gd name="adj" fmla="val 41667"/>
            </a:avLst>
          </a:prstGeom>
          <a:solidFill>
            <a:srgbClr val="EFF6FF"/>
          </a:solidFill>
          <a:ln w="12700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809244" y="4433926"/>
            <a:ext cx="457200" cy="457200"/>
          </a:xfrm>
          <a:prstGeom prst="roundRect">
            <a:avLst>
              <a:gd name="adj" fmla="val 41667"/>
            </a:avLst>
          </a:prstGeom>
          <a:solidFill>
            <a:srgbClr val="EFF6FF"/>
          </a:solidFill>
          <a:ln w="12700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809244" y="5786323"/>
            <a:ext cx="457200" cy="457200"/>
          </a:xfrm>
          <a:prstGeom prst="roundRect">
            <a:avLst>
              <a:gd name="adj" fmla="val 41667"/>
            </a:avLst>
          </a:prstGeom>
          <a:solidFill>
            <a:srgbClr val="EFF6FF"/>
          </a:solidFill>
          <a:ln w="12700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6620256" y="1729130"/>
            <a:ext cx="457200" cy="457200"/>
          </a:xfrm>
          <a:prstGeom prst="roundRect">
            <a:avLst>
              <a:gd name="adj" fmla="val 41667"/>
            </a:avLst>
          </a:prstGeom>
          <a:solidFill>
            <a:srgbClr val="EFF6FF"/>
          </a:solidFill>
          <a:ln w="12700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6620256" y="3081528"/>
            <a:ext cx="457200" cy="457200"/>
          </a:xfrm>
          <a:prstGeom prst="roundRect">
            <a:avLst>
              <a:gd name="adj" fmla="val 41667"/>
            </a:avLst>
          </a:prstGeom>
          <a:solidFill>
            <a:srgbClr val="EFF6FF"/>
          </a:solidFill>
          <a:ln w="12700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6620256" y="4433926"/>
            <a:ext cx="457200" cy="457200"/>
          </a:xfrm>
          <a:prstGeom prst="roundRect">
            <a:avLst>
              <a:gd name="adj" fmla="val 41667"/>
            </a:avLst>
          </a:prstGeom>
          <a:solidFill>
            <a:srgbClr val="EFF6FF"/>
          </a:solidFill>
          <a:ln w="12700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6620256" y="5786323"/>
            <a:ext cx="457200" cy="457200"/>
          </a:xfrm>
          <a:prstGeom prst="roundRect">
            <a:avLst>
              <a:gd name="adj" fmla="val 41667"/>
            </a:avLst>
          </a:prstGeom>
          <a:solidFill>
            <a:srgbClr val="EFF6FF"/>
          </a:solidFill>
          <a:ln w="12700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1457554" y="1557223"/>
            <a:ext cx="9957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3B82F6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01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1457554" y="2909621"/>
            <a:ext cx="9957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3B82F6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02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1457554" y="5615330"/>
            <a:ext cx="9957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3B82F6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04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267651" y="1557223"/>
            <a:ext cx="9957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3B82F6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05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267651" y="2909621"/>
            <a:ext cx="9957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3B82F6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06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267651" y="4262018"/>
            <a:ext cx="9957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3B82F6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07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267651" y="5615330"/>
            <a:ext cx="9957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3B82F6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08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1457554" y="1776679"/>
            <a:ext cx="1462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Introduction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1457554" y="3129077"/>
            <a:ext cx="26718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Motivation &amp; Challenges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267651" y="1776679"/>
            <a:ext cx="2167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Re-implementation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267651" y="3129077"/>
            <a:ext cx="19578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Future Directions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267651" y="4481474"/>
            <a:ext cx="29673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Significance &amp; Applications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267651" y="5833872"/>
            <a:ext cx="2033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Conclusion &amp; Q&amp;A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1457554" y="2128723"/>
            <a:ext cx="2153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연합 학습 기반 얼굴 인식의 과제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"/>
          <p:cNvSpPr txBox="1"/>
          <p:nvPr/>
        </p:nvSpPr>
        <p:spPr>
          <a:xfrm>
            <a:off x="1457554" y="3481121"/>
            <a:ext cx="2162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FedFace 한계 vs FedFR 솔루션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"/>
          <p:cNvSpPr txBox="1"/>
          <p:nvPr/>
        </p:nvSpPr>
        <p:spPr>
          <a:xfrm>
            <a:off x="1457554" y="4833518"/>
            <a:ext cx="2286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개요, </a:t>
            </a:r>
            <a:r>
              <a:rPr lang="en-US" sz="120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en-US" sz="12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가지 핵심 기여, 워크플로우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7267651" y="2128723"/>
            <a:ext cx="1914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재구현 상세, 환경, 훈련 결과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4"/>
          <p:cNvSpPr txBox="1"/>
          <p:nvPr/>
        </p:nvSpPr>
        <p:spPr>
          <a:xfrm>
            <a:off x="7267651" y="4833518"/>
            <a:ext cx="1733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재구현 의의, 한계, 확장성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746" y="3215030"/>
            <a:ext cx="190195" cy="19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4" descr="preencoded.png"/>
          <p:cNvPicPr preferRelativeResize="0"/>
          <p:nvPr/>
        </p:nvPicPr>
        <p:blipFill rotWithShape="1">
          <a:blip r:embed="rId5">
            <a:alphaModFix/>
          </a:blip>
          <a:srcRect l="-1282" r="-1282"/>
          <a:stretch/>
        </p:blipFill>
        <p:spPr>
          <a:xfrm>
            <a:off x="929030" y="4567428"/>
            <a:ext cx="219456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/>
          <p:nvPr/>
        </p:nvSpPr>
        <p:spPr>
          <a:xfrm>
            <a:off x="1457554" y="4262018"/>
            <a:ext cx="9957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B82F6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3B82F6"/>
                </a:solidFill>
                <a:latin typeface="Noto Sans KR"/>
                <a:ea typeface="Noto Sans KR"/>
                <a:cs typeface="Noto Sans KR"/>
                <a:sym typeface="Noto Sans KR"/>
              </a:rPr>
              <a:t>SECTION 03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 txBox="1"/>
          <p:nvPr/>
        </p:nvSpPr>
        <p:spPr>
          <a:xfrm>
            <a:off x="1457554" y="4481474"/>
            <a:ext cx="2033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FedFR Framework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 txBox="1"/>
          <p:nvPr/>
        </p:nvSpPr>
        <p:spPr>
          <a:xfrm>
            <a:off x="1457554" y="5833872"/>
            <a:ext cx="23481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Experimental Results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1457554" y="6186830"/>
            <a:ext cx="2229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Noto Sans KR"/>
              <a:buNone/>
            </a:pPr>
            <a:r>
              <a:rPr lang="ko-KR" altLang="en-US" sz="12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점진적 개선</a:t>
            </a:r>
            <a:r>
              <a:rPr lang="en-US" sz="12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비교</a:t>
            </a:r>
            <a:r>
              <a:rPr lang="en-US" sz="12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en-US" sz="1200" b="0" i="0" u="none" strike="noStrike" cap="none" dirty="0" err="1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성능</a:t>
            </a:r>
            <a:r>
              <a:rPr lang="en-US" sz="12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분석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2746" y="5919826"/>
            <a:ext cx="190195" cy="19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9070" y="1861718"/>
            <a:ext cx="237744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 txBox="1"/>
          <p:nvPr/>
        </p:nvSpPr>
        <p:spPr>
          <a:xfrm>
            <a:off x="7267651" y="3481121"/>
            <a:ext cx="1877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추가 학습 방법 및 예상 개선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4" descr="preencoded.png"/>
          <p:cNvPicPr preferRelativeResize="0"/>
          <p:nvPr/>
        </p:nvPicPr>
        <p:blipFill rotWithShape="1">
          <a:blip r:embed="rId8">
            <a:alphaModFix/>
          </a:blip>
          <a:srcRect l="-1652" r="-1642"/>
          <a:stretch/>
        </p:blipFill>
        <p:spPr>
          <a:xfrm>
            <a:off x="6762902" y="3215030"/>
            <a:ext cx="171907" cy="19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76618" y="4567428"/>
            <a:ext cx="142646" cy="19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 descr="preencoded.png"/>
          <p:cNvPicPr preferRelativeResize="0"/>
          <p:nvPr/>
        </p:nvPicPr>
        <p:blipFill rotWithShape="1">
          <a:blip r:embed="rId10">
            <a:alphaModFix/>
          </a:blip>
          <a:srcRect l="-1652" r="-1642"/>
          <a:stretch/>
        </p:blipFill>
        <p:spPr>
          <a:xfrm>
            <a:off x="6762902" y="5919826"/>
            <a:ext cx="171907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 txBox="1"/>
          <p:nvPr/>
        </p:nvSpPr>
        <p:spPr>
          <a:xfrm>
            <a:off x="7267651" y="6186830"/>
            <a:ext cx="1505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결론 요약 및 질의응답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0" y="1076249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3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3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3"/>
          <p:cNvSpPr txBox="1"/>
          <p:nvPr/>
        </p:nvSpPr>
        <p:spPr>
          <a:xfrm>
            <a:off x="476402" y="295351"/>
            <a:ext cx="4005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구현 환경 및 이슈 해결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23"/>
          <p:cNvSpPr txBox="1"/>
          <p:nvPr/>
        </p:nvSpPr>
        <p:spPr>
          <a:xfrm>
            <a:off x="9170518" y="442570"/>
            <a:ext cx="269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구성 및 기술적 난관 극복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23"/>
          <p:cNvSpPr/>
          <p:nvPr/>
        </p:nvSpPr>
        <p:spPr>
          <a:xfrm>
            <a:off x="476402" y="1399946"/>
            <a:ext cx="4981800" cy="5171700"/>
          </a:xfrm>
          <a:prstGeom prst="roundRect">
            <a:avLst>
              <a:gd name="adj" fmla="val 562"/>
            </a:avLst>
          </a:prstGeom>
          <a:solidFill>
            <a:srgbClr val="EFF6FF"/>
          </a:solidFill>
          <a:ln w="12700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2563EB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3"/>
          <p:cNvSpPr/>
          <p:nvPr/>
        </p:nvSpPr>
        <p:spPr>
          <a:xfrm>
            <a:off x="714146" y="2104949"/>
            <a:ext cx="4505100" cy="19200"/>
          </a:xfrm>
          <a:prstGeom prst="rect">
            <a:avLst/>
          </a:pr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2" name="Google Shape;682;p23" descr="preencoded.png"/>
          <p:cNvPicPr preferRelativeResize="0"/>
          <p:nvPr/>
        </p:nvPicPr>
        <p:blipFill rotWithShape="1">
          <a:blip r:embed="rId3">
            <a:alphaModFix/>
          </a:blip>
          <a:srcRect l="-689" r="-679"/>
          <a:stretch/>
        </p:blipFill>
        <p:spPr>
          <a:xfrm>
            <a:off x="714146" y="1690726"/>
            <a:ext cx="304495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23"/>
          <p:cNvSpPr txBox="1"/>
          <p:nvPr/>
        </p:nvSpPr>
        <p:spPr>
          <a:xfrm>
            <a:off x="1133856" y="1647749"/>
            <a:ext cx="3033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1900"/>
              <a:buFont typeface="Noto Sans KR"/>
              <a:buNone/>
            </a:pPr>
            <a:r>
              <a:rPr lang="en-US" sz="1900" b="1" i="0" u="none" strike="noStrike" cap="non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구현 환경 (System Spec)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23"/>
          <p:cNvSpPr/>
          <p:nvPr/>
        </p:nvSpPr>
        <p:spPr>
          <a:xfrm>
            <a:off x="714146" y="2266798"/>
            <a:ext cx="4505100" cy="960900"/>
          </a:xfrm>
          <a:prstGeom prst="roundRect">
            <a:avLst>
              <a:gd name="adj" fmla="val 10417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3"/>
          <p:cNvSpPr/>
          <p:nvPr/>
        </p:nvSpPr>
        <p:spPr>
          <a:xfrm>
            <a:off x="696149" y="3550022"/>
            <a:ext cx="4505100" cy="1380557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3"/>
          <p:cNvSpPr txBox="1"/>
          <p:nvPr/>
        </p:nvSpPr>
        <p:spPr>
          <a:xfrm>
            <a:off x="847649" y="2381098"/>
            <a:ext cx="4353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하드웨어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1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CPU AMD Ryzen 7 6800H (8C/16T) 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RAM 16GB DDR5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GPU AMD Radeon Graphics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내장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 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OS Windows 11 Home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23"/>
          <p:cNvSpPr txBox="1"/>
          <p:nvPr/>
        </p:nvSpPr>
        <p:spPr>
          <a:xfrm>
            <a:off x="847649" y="3879207"/>
            <a:ext cx="435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 b="1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소프트웨어</a:t>
            </a:r>
            <a:r>
              <a:rPr lang="en-US" sz="1200" b="1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-KR" altLang="en-US" sz="1200" b="1" dirty="0">
                <a:latin typeface="Noto Sans KR"/>
                <a:ea typeface="Noto Sans KR"/>
                <a:cs typeface="Noto Sans KR"/>
                <a:sym typeface="Noto Sans KR"/>
              </a:rPr>
              <a:t>구성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Anaconda 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가상환경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관리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PyTorch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(Deep Learning), 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CUDA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미사용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(CPU Only)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23"/>
          <p:cNvSpPr/>
          <p:nvPr/>
        </p:nvSpPr>
        <p:spPr>
          <a:xfrm>
            <a:off x="5738774" y="1399946"/>
            <a:ext cx="5982000" cy="5171700"/>
          </a:xfrm>
          <a:prstGeom prst="roundRect">
            <a:avLst>
              <a:gd name="adj" fmla="val 521"/>
            </a:avLst>
          </a:prstGeom>
          <a:solidFill>
            <a:srgbClr val="F0FDF4"/>
          </a:solidFill>
          <a:ln w="12700" cap="flat" cmpd="sng">
            <a:solidFill>
              <a:srgbClr val="BBF7D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22C55E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3"/>
          <p:cNvSpPr/>
          <p:nvPr/>
        </p:nvSpPr>
        <p:spPr>
          <a:xfrm>
            <a:off x="5976518" y="2104949"/>
            <a:ext cx="5505600" cy="19200"/>
          </a:xfrm>
          <a:prstGeom prst="rect">
            <a:avLst/>
          </a:pr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6518" y="1690726"/>
            <a:ext cx="267005" cy="2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3"/>
          <p:cNvSpPr txBox="1"/>
          <p:nvPr/>
        </p:nvSpPr>
        <p:spPr>
          <a:xfrm>
            <a:off x="6357823" y="1647749"/>
            <a:ext cx="40344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1900"/>
              <a:buFont typeface="Noto Sans KR"/>
              <a:buNone/>
            </a:pPr>
            <a:r>
              <a:rPr lang="en-US" sz="1900" b="1" i="0" u="none" strike="noStrike" cap="none">
                <a:solidFill>
                  <a:srgbClr val="15803D"/>
                </a:solidFill>
                <a:latin typeface="Noto Sans KR"/>
                <a:ea typeface="Noto Sans KR"/>
                <a:cs typeface="Noto Sans KR"/>
                <a:sym typeface="Noto Sans KR"/>
              </a:rPr>
              <a:t>문제 해결 상세 (Troubleshooting)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23"/>
          <p:cNvSpPr/>
          <p:nvPr/>
        </p:nvSpPr>
        <p:spPr>
          <a:xfrm>
            <a:off x="5976518" y="2266798"/>
            <a:ext cx="5505600" cy="914400"/>
          </a:xfrm>
          <a:prstGeom prst="roundRect">
            <a:avLst>
              <a:gd name="adj" fmla="val 10417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3"/>
          <p:cNvSpPr/>
          <p:nvPr/>
        </p:nvSpPr>
        <p:spPr>
          <a:xfrm>
            <a:off x="5976518" y="3295498"/>
            <a:ext cx="5505600" cy="685800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3"/>
          <p:cNvSpPr/>
          <p:nvPr/>
        </p:nvSpPr>
        <p:spPr>
          <a:xfrm>
            <a:off x="5976518" y="4095598"/>
            <a:ext cx="5505600" cy="914400"/>
          </a:xfrm>
          <a:prstGeom prst="roundRect">
            <a:avLst>
              <a:gd name="adj" fmla="val 10417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3"/>
          <p:cNvSpPr txBox="1"/>
          <p:nvPr/>
        </p:nvSpPr>
        <p:spPr>
          <a:xfrm>
            <a:off x="6110021" y="2381098"/>
            <a:ext cx="5353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MXNet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→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PyTorch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포팅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MXNet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rec/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idx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포맷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제거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→ JSON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기반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커스텀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데이터로더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(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DataLoader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직접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구현</a:t>
            </a:r>
            <a:br>
              <a:rPr lang="en-US" sz="1200" dirty="0"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split_dataset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로직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완전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재작성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(Train/Test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분할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23"/>
          <p:cNvSpPr txBox="1"/>
          <p:nvPr/>
        </p:nvSpPr>
        <p:spPr>
          <a:xfrm>
            <a:off x="6110021" y="3409798"/>
            <a:ext cx="535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NaN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Loss (Gradient Explosion)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해결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b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CosFace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파라미터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완화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: </a:t>
            </a:r>
            <a:r>
              <a:rPr lang="en-US" sz="7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Scale(s) 30→20, Margin(m) 0.4→0.3 Learning Rate </a:t>
            </a:r>
            <a:r>
              <a:rPr lang="en-US" sz="7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최적화</a:t>
            </a:r>
            <a:r>
              <a:rPr lang="en-US" sz="700" b="0" i="0" u="none" strike="noStrike" cap="none" dirty="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(0.003) 및 Optimizer </a:t>
            </a:r>
            <a:r>
              <a:rPr lang="en-US" sz="700" b="0" i="0" u="none" strike="noStrike" cap="none" dirty="0" err="1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튜닝</a:t>
            </a:r>
            <a:endParaRPr sz="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23"/>
          <p:cNvSpPr txBox="1"/>
          <p:nvPr/>
        </p:nvSpPr>
        <p:spPr>
          <a:xfrm>
            <a:off x="6110021" y="4209898"/>
            <a:ext cx="5353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CPU 학습 속도 최적화 DataLoader num_workers 증가 (병렬 데이터 로딩) Dataset 구조 경량화 및 메모리 효율 개선 클라이언트 처리 시간 단축: 4분 → 2~3분/round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23"/>
          <p:cNvSpPr txBox="1"/>
          <p:nvPr/>
        </p:nvSpPr>
        <p:spPr>
          <a:xfrm>
            <a:off x="286207" y="6200546"/>
            <a:ext cx="7434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3000"/>
              <a:buFont typeface="Noto Sans KR"/>
              <a:buNone/>
            </a:pPr>
            <a:r>
              <a:rPr lang="en-US" sz="3000" b="1" i="0" u="none" strike="noStrike" cap="none">
                <a:solidFill>
                  <a:srgbClr val="CBD5E1"/>
                </a:solidFill>
                <a:latin typeface="Noto Sans KR"/>
                <a:ea typeface="Noto Sans KR"/>
                <a:cs typeface="Noto Sans KR"/>
                <a:sym typeface="Noto Sans KR"/>
              </a:rPr>
              <a:t>15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23"/>
          <p:cNvSpPr txBox="1"/>
          <p:nvPr/>
        </p:nvSpPr>
        <p:spPr>
          <a:xfrm>
            <a:off x="8946490" y="6467551"/>
            <a:ext cx="28722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94A3B8"/>
                </a:solidFill>
                <a:latin typeface="Noto Sans KR"/>
                <a:ea typeface="Noto Sans KR"/>
                <a:cs typeface="Noto Sans KR"/>
                <a:sym typeface="Noto Sans KR"/>
              </a:rPr>
              <a:t>FedFR 재구현 프로젝트 | 구현 환경 및 트러블슈팅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23"/>
          <p:cNvSpPr/>
          <p:nvPr/>
        </p:nvSpPr>
        <p:spPr>
          <a:xfrm>
            <a:off x="0" y="1076249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4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4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4"/>
          <p:cNvSpPr txBox="1"/>
          <p:nvPr/>
        </p:nvSpPr>
        <p:spPr>
          <a:xfrm>
            <a:off x="476402" y="195682"/>
            <a:ext cx="39960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2800"/>
              <a:buFont typeface="Noto Sans KR"/>
              <a:buNone/>
            </a:pPr>
            <a:r>
              <a:rPr lang="en-US" sz="28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훈련 과정 및 결과 (LFW)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4"/>
          <p:cNvSpPr txBox="1"/>
          <p:nvPr/>
        </p:nvSpPr>
        <p:spPr>
          <a:xfrm>
            <a:off x="9424721" y="328270"/>
            <a:ext cx="24249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라운드별 성능 추이 및 학습 경험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24"/>
          <p:cNvSpPr/>
          <p:nvPr/>
        </p:nvSpPr>
        <p:spPr>
          <a:xfrm>
            <a:off x="476402" y="1047902"/>
            <a:ext cx="7019700" cy="2133300"/>
          </a:xfrm>
          <a:prstGeom prst="roundRect">
            <a:avLst>
              <a:gd name="adj" fmla="val 2296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3" name="Google Shape;713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107" y="1264615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24"/>
          <p:cNvSpPr txBox="1"/>
          <p:nvPr/>
        </p:nvSpPr>
        <p:spPr>
          <a:xfrm>
            <a:off x="838505" y="1228954"/>
            <a:ext cx="111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Accuracy Trend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24"/>
          <p:cNvSpPr/>
          <p:nvPr/>
        </p:nvSpPr>
        <p:spPr>
          <a:xfrm>
            <a:off x="6371539" y="1200607"/>
            <a:ext cx="981300" cy="247800"/>
          </a:xfrm>
          <a:prstGeom prst="roundRect">
            <a:avLst>
              <a:gd name="adj" fmla="val 56770"/>
            </a:avLst>
          </a:prstGeom>
          <a:solidFill>
            <a:srgbClr val="ECFDF5"/>
          </a:solidFill>
          <a:ln w="12700" cap="flat" cmpd="sng">
            <a:solidFill>
              <a:srgbClr val="D1FA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4"/>
          <p:cNvSpPr txBox="1"/>
          <p:nvPr/>
        </p:nvSpPr>
        <p:spPr>
          <a:xfrm>
            <a:off x="6457493" y="1238098"/>
            <a:ext cx="8961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59669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059669"/>
                </a:solidFill>
                <a:latin typeface="Noto Sans KR"/>
                <a:ea typeface="Noto Sans KR"/>
                <a:cs typeface="Noto Sans KR"/>
                <a:sym typeface="Noto Sans KR"/>
              </a:rPr>
              <a:t>+14.65%p 향상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7" name="Google Shape;717;p24" descr="preencoded.png"/>
          <p:cNvPicPr preferRelativeResize="0"/>
          <p:nvPr/>
        </p:nvPicPr>
        <p:blipFill rotWithShape="1">
          <a:blip r:embed="rId4">
            <a:alphaModFix/>
          </a:blip>
          <a:srcRect l="-10" r="-20"/>
          <a:stretch/>
        </p:blipFill>
        <p:spPr>
          <a:xfrm>
            <a:off x="629107" y="1524305"/>
            <a:ext cx="6715354" cy="133319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4"/>
          <p:cNvSpPr/>
          <p:nvPr/>
        </p:nvSpPr>
        <p:spPr>
          <a:xfrm>
            <a:off x="7686446" y="1047902"/>
            <a:ext cx="1295700" cy="1028700"/>
          </a:xfrm>
          <a:prstGeom prst="roundRect">
            <a:avLst>
              <a:gd name="adj" fmla="val 6584"/>
            </a:avLst>
          </a:prstGeom>
          <a:solidFill>
            <a:srgbClr val="000000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4"/>
          <p:cNvSpPr/>
          <p:nvPr/>
        </p:nvSpPr>
        <p:spPr>
          <a:xfrm>
            <a:off x="9055303" y="1047902"/>
            <a:ext cx="1295700" cy="1028700"/>
          </a:xfrm>
          <a:prstGeom prst="roundRect">
            <a:avLst>
              <a:gd name="adj" fmla="val 6584"/>
            </a:avLst>
          </a:prstGeom>
          <a:solidFill>
            <a:srgbClr val="000000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4"/>
          <p:cNvSpPr/>
          <p:nvPr/>
        </p:nvSpPr>
        <p:spPr>
          <a:xfrm>
            <a:off x="10423246" y="1047902"/>
            <a:ext cx="1295700" cy="1028700"/>
          </a:xfrm>
          <a:prstGeom prst="roundRect">
            <a:avLst>
              <a:gd name="adj" fmla="val 6584"/>
            </a:avLst>
          </a:prstGeom>
          <a:solidFill>
            <a:srgbClr val="000000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4"/>
          <p:cNvSpPr/>
          <p:nvPr/>
        </p:nvSpPr>
        <p:spPr>
          <a:xfrm>
            <a:off x="7686446" y="2148840"/>
            <a:ext cx="1295700" cy="1028700"/>
          </a:xfrm>
          <a:prstGeom prst="roundRect">
            <a:avLst>
              <a:gd name="adj" fmla="val 6584"/>
            </a:avLst>
          </a:prstGeom>
          <a:solidFill>
            <a:srgbClr val="000000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2" name="Google Shape;722;p24" descr="preencoded.png"/>
          <p:cNvPicPr preferRelativeResize="0"/>
          <p:nvPr/>
        </p:nvPicPr>
        <p:blipFill rotWithShape="1">
          <a:blip r:embed="rId5">
            <a:alphaModFix amt="90000"/>
          </a:blip>
          <a:srcRect l="27137" r="27137"/>
          <a:stretch/>
        </p:blipFill>
        <p:spPr>
          <a:xfrm>
            <a:off x="7696505" y="1057046"/>
            <a:ext cx="1276502" cy="100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4" descr="preencoded.png"/>
          <p:cNvPicPr preferRelativeResize="0"/>
          <p:nvPr/>
        </p:nvPicPr>
        <p:blipFill rotWithShape="1">
          <a:blip r:embed="rId6">
            <a:alphaModFix amt="90000"/>
          </a:blip>
          <a:srcRect l="26265" r="26265"/>
          <a:stretch/>
        </p:blipFill>
        <p:spPr>
          <a:xfrm>
            <a:off x="9064447" y="1057046"/>
            <a:ext cx="1276502" cy="100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4" descr="preencoded.png"/>
          <p:cNvPicPr preferRelativeResize="0"/>
          <p:nvPr/>
        </p:nvPicPr>
        <p:blipFill rotWithShape="1">
          <a:blip r:embed="rId7">
            <a:alphaModFix amt="90000"/>
          </a:blip>
          <a:srcRect l="27185" r="27185"/>
          <a:stretch/>
        </p:blipFill>
        <p:spPr>
          <a:xfrm>
            <a:off x="10433304" y="1057046"/>
            <a:ext cx="1276502" cy="100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4" descr="preencoded.png"/>
          <p:cNvPicPr preferRelativeResize="0"/>
          <p:nvPr/>
        </p:nvPicPr>
        <p:blipFill rotWithShape="1">
          <a:blip r:embed="rId8">
            <a:alphaModFix amt="90000"/>
          </a:blip>
          <a:srcRect l="26722" r="26722"/>
          <a:stretch/>
        </p:blipFill>
        <p:spPr>
          <a:xfrm>
            <a:off x="7696505" y="2157984"/>
            <a:ext cx="1276503" cy="1009498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24"/>
          <p:cNvSpPr/>
          <p:nvPr/>
        </p:nvSpPr>
        <p:spPr>
          <a:xfrm>
            <a:off x="7696505" y="1881835"/>
            <a:ext cx="1276500" cy="1812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4"/>
          <p:cNvSpPr/>
          <p:nvPr/>
        </p:nvSpPr>
        <p:spPr>
          <a:xfrm>
            <a:off x="9064447" y="1881835"/>
            <a:ext cx="1276500" cy="1812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4"/>
          <p:cNvSpPr/>
          <p:nvPr/>
        </p:nvSpPr>
        <p:spPr>
          <a:xfrm>
            <a:off x="10433304" y="1881835"/>
            <a:ext cx="1276500" cy="1812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4"/>
          <p:cNvSpPr/>
          <p:nvPr/>
        </p:nvSpPr>
        <p:spPr>
          <a:xfrm>
            <a:off x="7696505" y="2982773"/>
            <a:ext cx="1276500" cy="1812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4"/>
          <p:cNvSpPr txBox="1"/>
          <p:nvPr/>
        </p:nvSpPr>
        <p:spPr>
          <a:xfrm>
            <a:off x="8078724" y="1901038"/>
            <a:ext cx="590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Noto Sans KR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R0: 72.22%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4"/>
          <p:cNvSpPr txBox="1"/>
          <p:nvPr/>
        </p:nvSpPr>
        <p:spPr>
          <a:xfrm>
            <a:off x="9447581" y="1901038"/>
            <a:ext cx="590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Noto Sans KR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R1: 80.67%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24"/>
          <p:cNvSpPr txBox="1"/>
          <p:nvPr/>
        </p:nvSpPr>
        <p:spPr>
          <a:xfrm>
            <a:off x="10816438" y="1901038"/>
            <a:ext cx="590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Noto Sans KR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R2: 83.52%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24"/>
          <p:cNvSpPr txBox="1"/>
          <p:nvPr/>
        </p:nvSpPr>
        <p:spPr>
          <a:xfrm>
            <a:off x="8078724" y="3001975"/>
            <a:ext cx="590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Noto Sans KR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R3: 85.48%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24"/>
          <p:cNvSpPr/>
          <p:nvPr/>
        </p:nvSpPr>
        <p:spPr>
          <a:xfrm>
            <a:off x="9055303" y="2148840"/>
            <a:ext cx="1295700" cy="1028700"/>
          </a:xfrm>
          <a:prstGeom prst="roundRect">
            <a:avLst>
              <a:gd name="adj" fmla="val 6584"/>
            </a:avLst>
          </a:prstGeom>
          <a:solidFill>
            <a:srgbClr val="000000"/>
          </a:solidFill>
          <a:ln w="25400" cap="flat" cmpd="sng">
            <a:solidFill>
              <a:srgbClr val="3B82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p24" descr="preencoded.png"/>
          <p:cNvPicPr preferRelativeResize="0"/>
          <p:nvPr/>
        </p:nvPicPr>
        <p:blipFill rotWithShape="1">
          <a:blip r:embed="rId9">
            <a:alphaModFix amt="90000"/>
          </a:blip>
          <a:srcRect l="28769" r="28773"/>
          <a:stretch/>
        </p:blipFill>
        <p:spPr>
          <a:xfrm>
            <a:off x="9074506" y="2168042"/>
            <a:ext cx="1257300" cy="99029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24"/>
          <p:cNvSpPr/>
          <p:nvPr/>
        </p:nvSpPr>
        <p:spPr>
          <a:xfrm>
            <a:off x="9074506" y="2973629"/>
            <a:ext cx="1257300" cy="1812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4"/>
          <p:cNvSpPr txBox="1"/>
          <p:nvPr/>
        </p:nvSpPr>
        <p:spPr>
          <a:xfrm>
            <a:off x="9447581" y="2991917"/>
            <a:ext cx="590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Noto Sans KR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R4: 86.87%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24"/>
          <p:cNvSpPr/>
          <p:nvPr/>
        </p:nvSpPr>
        <p:spPr>
          <a:xfrm>
            <a:off x="10423246" y="2148840"/>
            <a:ext cx="1295700" cy="1028700"/>
          </a:xfrm>
          <a:prstGeom prst="roundRect">
            <a:avLst>
              <a:gd name="adj" fmla="val 6584"/>
            </a:avLst>
          </a:prstGeom>
          <a:solidFill>
            <a:srgbClr val="000000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4"/>
          <p:cNvSpPr txBox="1"/>
          <p:nvPr/>
        </p:nvSpPr>
        <p:spPr>
          <a:xfrm>
            <a:off x="10677449" y="2574950"/>
            <a:ext cx="8769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Log Summary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24"/>
          <p:cNvSpPr/>
          <p:nvPr/>
        </p:nvSpPr>
        <p:spPr>
          <a:xfrm>
            <a:off x="476402" y="3316529"/>
            <a:ext cx="11239800" cy="1619400"/>
          </a:xfrm>
          <a:prstGeom prst="roundRect">
            <a:avLst>
              <a:gd name="adj" fmla="val 3321"/>
            </a:avLst>
          </a:prstGeom>
          <a:solidFill>
            <a:srgbClr val="1E293B"/>
          </a:solidFill>
          <a:ln>
            <a:noFill/>
          </a:ln>
          <a:effectLst>
            <a:outerShdw blurRad="76200" dist="25400" dir="2700000" algn="bl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4"/>
          <p:cNvSpPr/>
          <p:nvPr/>
        </p:nvSpPr>
        <p:spPr>
          <a:xfrm>
            <a:off x="666598" y="3678631"/>
            <a:ext cx="10858500" cy="90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2" name="Google Shape;742;p24" descr="preencoded.png"/>
          <p:cNvPicPr preferRelativeResize="0"/>
          <p:nvPr/>
        </p:nvPicPr>
        <p:blipFill rotWithShape="1">
          <a:blip r:embed="rId10">
            <a:alphaModFix/>
          </a:blip>
          <a:srcRect l="-1910" r="-1910"/>
          <a:stretch/>
        </p:blipFill>
        <p:spPr>
          <a:xfrm>
            <a:off x="666598" y="3487522"/>
            <a:ext cx="133502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24"/>
          <p:cNvSpPr txBox="1"/>
          <p:nvPr/>
        </p:nvSpPr>
        <p:spPr>
          <a:xfrm>
            <a:off x="875995" y="3459175"/>
            <a:ext cx="15345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900"/>
              <a:buFont typeface="JetBrains Mono"/>
              <a:buNone/>
            </a:pPr>
            <a:r>
              <a:rPr lang="en-US" sz="900" b="1" i="0" u="none" strike="noStrike" cap="none">
                <a:solidFill>
                  <a:srgbClr val="94A3B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Training Log Snapshot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24"/>
          <p:cNvSpPr/>
          <p:nvPr/>
        </p:nvSpPr>
        <p:spPr>
          <a:xfrm>
            <a:off x="6090818" y="3782873"/>
            <a:ext cx="9000" cy="1009500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4"/>
          <p:cNvSpPr txBox="1"/>
          <p:nvPr/>
        </p:nvSpPr>
        <p:spPr>
          <a:xfrm>
            <a:off x="666598" y="3792017"/>
            <a:ext cx="5412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64748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[INFO]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24"/>
          <p:cNvSpPr txBox="1"/>
          <p:nvPr/>
        </p:nvSpPr>
        <p:spPr>
          <a:xfrm>
            <a:off x="666598" y="4464101"/>
            <a:ext cx="5412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64748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[INFO]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24"/>
          <p:cNvSpPr txBox="1"/>
          <p:nvPr/>
        </p:nvSpPr>
        <p:spPr>
          <a:xfrm>
            <a:off x="1112825" y="3792017"/>
            <a:ext cx="15123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Starting Round 0...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24"/>
          <p:cNvSpPr txBox="1"/>
          <p:nvPr/>
        </p:nvSpPr>
        <p:spPr>
          <a:xfrm>
            <a:off x="1410005" y="4016045"/>
            <a:ext cx="9885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Loss: 11.042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24"/>
          <p:cNvSpPr txBox="1"/>
          <p:nvPr/>
        </p:nvSpPr>
        <p:spPr>
          <a:xfrm>
            <a:off x="2821838" y="4016045"/>
            <a:ext cx="10653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(Stabilizing)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24"/>
          <p:cNvSpPr txBox="1"/>
          <p:nvPr/>
        </p:nvSpPr>
        <p:spPr>
          <a:xfrm>
            <a:off x="1410005" y="4240073"/>
            <a:ext cx="9885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Loss: 16.231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24"/>
          <p:cNvSpPr txBox="1"/>
          <p:nvPr/>
        </p:nvSpPr>
        <p:spPr>
          <a:xfrm>
            <a:off x="2821838" y="4240073"/>
            <a:ext cx="9885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(Rapid drop)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4"/>
          <p:cNvSpPr txBox="1"/>
          <p:nvPr/>
        </p:nvSpPr>
        <p:spPr>
          <a:xfrm>
            <a:off x="1112825" y="4464101"/>
            <a:ext cx="18078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Round 0 Avg Loss: 9.421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4"/>
          <p:cNvSpPr txBox="1"/>
          <p:nvPr/>
        </p:nvSpPr>
        <p:spPr>
          <a:xfrm>
            <a:off x="6959498" y="3792017"/>
            <a:ext cx="29982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Client 3 Loss: NaN (Gradient Explosion)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4"/>
          <p:cNvSpPr txBox="1"/>
          <p:nvPr/>
        </p:nvSpPr>
        <p:spPr>
          <a:xfrm>
            <a:off x="6663233" y="4016045"/>
            <a:ext cx="27696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Adjusted CosFace: s=30→20, m=0.4→0.3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24"/>
          <p:cNvSpPr txBox="1"/>
          <p:nvPr/>
        </p:nvSpPr>
        <p:spPr>
          <a:xfrm>
            <a:off x="7034479" y="4240073"/>
            <a:ext cx="9885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Loss: 14.210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24"/>
          <p:cNvSpPr txBox="1"/>
          <p:nvPr/>
        </p:nvSpPr>
        <p:spPr>
          <a:xfrm>
            <a:off x="8446313" y="4240073"/>
            <a:ext cx="9126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(Recovered)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24"/>
          <p:cNvSpPr txBox="1"/>
          <p:nvPr/>
        </p:nvSpPr>
        <p:spPr>
          <a:xfrm>
            <a:off x="6885432" y="4464101"/>
            <a:ext cx="29982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2E8F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E2E8F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Global Model Accuracy: 0.8687 (+14.65%)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24"/>
          <p:cNvSpPr txBox="1"/>
          <p:nvPr/>
        </p:nvSpPr>
        <p:spPr>
          <a:xfrm>
            <a:off x="666598" y="4016045"/>
            <a:ext cx="8457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0A5FA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[Client 0]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4"/>
          <p:cNvSpPr txBox="1"/>
          <p:nvPr/>
        </p:nvSpPr>
        <p:spPr>
          <a:xfrm>
            <a:off x="666598" y="4240073"/>
            <a:ext cx="8457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0A5FA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[Client 1]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4"/>
          <p:cNvSpPr txBox="1"/>
          <p:nvPr/>
        </p:nvSpPr>
        <p:spPr>
          <a:xfrm>
            <a:off x="6291072" y="4240073"/>
            <a:ext cx="8457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0A5FA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60A5FA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[Client 3]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24"/>
          <p:cNvSpPr txBox="1"/>
          <p:nvPr/>
        </p:nvSpPr>
        <p:spPr>
          <a:xfrm>
            <a:off x="2301545" y="4016045"/>
            <a:ext cx="6171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4ADE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→ 9.015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24"/>
          <p:cNvSpPr txBox="1"/>
          <p:nvPr/>
        </p:nvSpPr>
        <p:spPr>
          <a:xfrm>
            <a:off x="2301545" y="4240073"/>
            <a:ext cx="6171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4ADE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→ 9.842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4"/>
          <p:cNvSpPr txBox="1"/>
          <p:nvPr/>
        </p:nvSpPr>
        <p:spPr>
          <a:xfrm>
            <a:off x="6291072" y="4016045"/>
            <a:ext cx="4746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4ADE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[FIX]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24"/>
          <p:cNvSpPr txBox="1"/>
          <p:nvPr/>
        </p:nvSpPr>
        <p:spPr>
          <a:xfrm>
            <a:off x="7926019" y="4240073"/>
            <a:ext cx="6171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4ADE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→ 8.910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24"/>
          <p:cNvSpPr txBox="1"/>
          <p:nvPr/>
        </p:nvSpPr>
        <p:spPr>
          <a:xfrm>
            <a:off x="6291072" y="4464101"/>
            <a:ext cx="6930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ADE80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4ADE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[RESULT]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24"/>
          <p:cNvSpPr txBox="1"/>
          <p:nvPr/>
        </p:nvSpPr>
        <p:spPr>
          <a:xfrm>
            <a:off x="6291072" y="3792017"/>
            <a:ext cx="7698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ACC15"/>
              </a:buClr>
              <a:buSzPts val="900"/>
              <a:buFont typeface="JetBrains Mono"/>
              <a:buNone/>
            </a:pPr>
            <a:r>
              <a:rPr lang="en-US" sz="900" b="0" i="0" u="none" strike="noStrike" cap="none">
                <a:solidFill>
                  <a:srgbClr val="FACC1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[WARNING]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24"/>
          <p:cNvSpPr/>
          <p:nvPr/>
        </p:nvSpPr>
        <p:spPr>
          <a:xfrm>
            <a:off x="476402" y="5073091"/>
            <a:ext cx="3676800" cy="743400"/>
          </a:xfrm>
          <a:prstGeom prst="roundRect">
            <a:avLst>
              <a:gd name="adj" fmla="val 12616"/>
            </a:avLst>
          </a:prstGeom>
          <a:solidFill>
            <a:srgbClr val="FFF1F2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algn="bl" rotWithShape="0">
              <a:srgbClr val="000000">
                <a:alpha val="275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8" name="Google Shape;768;p24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9107" y="5206594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24"/>
          <p:cNvSpPr txBox="1"/>
          <p:nvPr/>
        </p:nvSpPr>
        <p:spPr>
          <a:xfrm>
            <a:off x="857707" y="5178247"/>
            <a:ext cx="7407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Loss 민감도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24"/>
          <p:cNvSpPr txBox="1"/>
          <p:nvPr/>
        </p:nvSpPr>
        <p:spPr>
          <a:xfrm>
            <a:off x="857707" y="5373014"/>
            <a:ext cx="32106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900"/>
              <a:buFont typeface="Noto Sans KR"/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Federated Learning 환경에서 CosFace(margin-softmax) 파라미터에 매우 민감하여 NaN 발생 가능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4"/>
          <p:cNvSpPr/>
          <p:nvPr/>
        </p:nvSpPr>
        <p:spPr>
          <a:xfrm>
            <a:off x="4261104" y="5073091"/>
            <a:ext cx="3676800" cy="743400"/>
          </a:xfrm>
          <a:prstGeom prst="roundRect">
            <a:avLst>
              <a:gd name="adj" fmla="val 12616"/>
            </a:avLst>
          </a:prstGeom>
          <a:solidFill>
            <a:srgbClr val="FFFBEB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algn="bl" rotWithShape="0">
              <a:srgbClr val="000000">
                <a:alpha val="275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2" name="Google Shape;772;p24" descr="preencoded.png"/>
          <p:cNvPicPr preferRelativeResize="0"/>
          <p:nvPr/>
        </p:nvPicPr>
        <p:blipFill rotWithShape="1">
          <a:blip r:embed="rId12">
            <a:alphaModFix/>
          </a:blip>
          <a:srcRect t="-1103" b="-1093"/>
          <a:stretch/>
        </p:blipFill>
        <p:spPr>
          <a:xfrm>
            <a:off x="4412894" y="5206594"/>
            <a:ext cx="114300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24"/>
          <p:cNvSpPr txBox="1"/>
          <p:nvPr/>
        </p:nvSpPr>
        <p:spPr>
          <a:xfrm>
            <a:off x="4623206" y="5178247"/>
            <a:ext cx="9693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편향 영향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4"/>
          <p:cNvSpPr txBox="1"/>
          <p:nvPr/>
        </p:nvSpPr>
        <p:spPr>
          <a:xfrm>
            <a:off x="4623206" y="5373014"/>
            <a:ext cx="32106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900"/>
              <a:buFont typeface="Noto Sans KR"/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Client별 ID가 완전히 분리된 Non-IID 특성으로 인해 초기 학습 시 Gradient가 매우 불안정함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4"/>
          <p:cNvSpPr/>
          <p:nvPr/>
        </p:nvSpPr>
        <p:spPr>
          <a:xfrm>
            <a:off x="8045806" y="5073091"/>
            <a:ext cx="3676800" cy="743400"/>
          </a:xfrm>
          <a:prstGeom prst="roundRect">
            <a:avLst>
              <a:gd name="adj" fmla="val 12616"/>
            </a:avLst>
          </a:prstGeom>
          <a:solidFill>
            <a:srgbClr val="EFF6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algn="bl" rotWithShape="0">
              <a:srgbClr val="000000">
                <a:alpha val="275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6" name="Google Shape;776;p24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97596" y="5206594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24"/>
          <p:cNvSpPr txBox="1"/>
          <p:nvPr/>
        </p:nvSpPr>
        <p:spPr>
          <a:xfrm>
            <a:off x="8426196" y="5178247"/>
            <a:ext cx="8550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초기 성능 특성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4"/>
          <p:cNvSpPr txBox="1"/>
          <p:nvPr/>
        </p:nvSpPr>
        <p:spPr>
          <a:xfrm>
            <a:off x="8426196" y="5373014"/>
            <a:ext cx="31245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900"/>
              <a:buFont typeface="Noto Sans KR"/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FedAvg의 특성상 초기 라운드(R0) 정확도는 낮게 시작하는 것이 정상이며, 이후 급격히 상승함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4"/>
          <p:cNvSpPr/>
          <p:nvPr/>
        </p:nvSpPr>
        <p:spPr>
          <a:xfrm>
            <a:off x="476402" y="5927141"/>
            <a:ext cx="3676800" cy="743400"/>
          </a:xfrm>
          <a:prstGeom prst="roundRect">
            <a:avLst>
              <a:gd name="adj" fmla="val 12616"/>
            </a:avLst>
          </a:prstGeom>
          <a:solidFill>
            <a:srgbClr val="F3E8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algn="bl" rotWithShape="0">
              <a:srgbClr val="000000">
                <a:alpha val="275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0" name="Google Shape;780;p24" descr="preencoded.png"/>
          <p:cNvPicPr preferRelativeResize="0"/>
          <p:nvPr/>
        </p:nvPicPr>
        <p:blipFill rotWithShape="1">
          <a:blip r:embed="rId14">
            <a:alphaModFix/>
          </a:blip>
          <a:srcRect t="-1103" b="-1093"/>
          <a:stretch/>
        </p:blipFill>
        <p:spPr>
          <a:xfrm>
            <a:off x="629107" y="6060643"/>
            <a:ext cx="114300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24"/>
          <p:cNvSpPr txBox="1"/>
          <p:nvPr/>
        </p:nvSpPr>
        <p:spPr>
          <a:xfrm>
            <a:off x="838505" y="6032297"/>
            <a:ext cx="9318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프레임워크 차이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24"/>
          <p:cNvSpPr txBox="1"/>
          <p:nvPr/>
        </p:nvSpPr>
        <p:spPr>
          <a:xfrm>
            <a:off x="838505" y="6227978"/>
            <a:ext cx="3200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900"/>
              <a:buFont typeface="Noto Sans KR"/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PyTorch(JSON)와 MXNet(RecordIO)의 데이터 처리 파이프라인이 상이하여 완전한 재설계 필요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24"/>
          <p:cNvSpPr/>
          <p:nvPr/>
        </p:nvSpPr>
        <p:spPr>
          <a:xfrm>
            <a:off x="4261104" y="5927141"/>
            <a:ext cx="3676800" cy="743400"/>
          </a:xfrm>
          <a:prstGeom prst="roundRect">
            <a:avLst>
              <a:gd name="adj" fmla="val 12616"/>
            </a:avLst>
          </a:prstGeom>
          <a:solidFill>
            <a:srgbClr val="F0FDF4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algn="bl" rotWithShape="0">
              <a:srgbClr val="000000">
                <a:alpha val="275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24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12894" y="6060643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4"/>
          <p:cNvSpPr txBox="1"/>
          <p:nvPr/>
        </p:nvSpPr>
        <p:spPr>
          <a:xfrm>
            <a:off x="4641494" y="6032297"/>
            <a:ext cx="7032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자원 효율성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24"/>
          <p:cNvSpPr txBox="1"/>
          <p:nvPr/>
        </p:nvSpPr>
        <p:spPr>
          <a:xfrm>
            <a:off x="4641494" y="6227978"/>
            <a:ext cx="30963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900"/>
              <a:buFont typeface="Noto Sans KR"/>
              <a:buNone/>
            </a:pPr>
            <a:r>
              <a:rPr lang="en-US" sz="9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CPU-only 환경(Ryzen 7)에서도 num_workers 최적화를 통해 FedFR 구조 재현 및 학습 가능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24"/>
          <p:cNvSpPr/>
          <p:nvPr/>
        </p:nvSpPr>
        <p:spPr>
          <a:xfrm>
            <a:off x="8045806" y="5927141"/>
            <a:ext cx="3676800" cy="743400"/>
          </a:xfrm>
          <a:prstGeom prst="roundRect">
            <a:avLst>
              <a:gd name="adj" fmla="val 12616"/>
            </a:avLst>
          </a:prstGeom>
          <a:solidFill>
            <a:srgbClr val="F8FAFC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5400000" algn="bl" rotWithShape="0">
              <a:srgbClr val="000000">
                <a:alpha val="275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8" name="Google Shape;788;p24" descr="preencoded.png"/>
          <p:cNvPicPr preferRelativeResize="0"/>
          <p:nvPr/>
        </p:nvPicPr>
        <p:blipFill rotWithShape="1">
          <a:blip r:embed="rId16">
            <a:alphaModFix/>
          </a:blip>
          <a:srcRect l="-1504" r="-1514"/>
          <a:stretch/>
        </p:blipFill>
        <p:spPr>
          <a:xfrm>
            <a:off x="8197596" y="6060643"/>
            <a:ext cx="171907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24"/>
          <p:cNvSpPr txBox="1"/>
          <p:nvPr/>
        </p:nvSpPr>
        <p:spPr>
          <a:xfrm>
            <a:off x="8464601" y="6032297"/>
            <a:ext cx="7407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900"/>
              <a:buFont typeface="Noto Sans KR"/>
              <a:buNone/>
            </a:pPr>
            <a:r>
              <a:rPr lang="en-US" sz="9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AI 협업 경험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24"/>
          <p:cNvSpPr txBox="1"/>
          <p:nvPr/>
        </p:nvSpPr>
        <p:spPr>
          <a:xfrm>
            <a:off x="8464601" y="6227978"/>
            <a:ext cx="31530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900"/>
              <a:buFont typeface="Noto Sans KR"/>
              <a:buNone/>
            </a:pPr>
            <a:r>
              <a:rPr lang="en-US" sz="900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AI</a:t>
            </a:r>
            <a:r>
              <a:rPr lang="en-US" sz="9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를 활용하여 데이터 로더 설계, 에러 디버깅, 하이퍼파라미터 튜닝 과정을 효율화함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4"/>
          <p:cNvSpPr/>
          <p:nvPr/>
        </p:nvSpPr>
        <p:spPr>
          <a:xfrm>
            <a:off x="0" y="819302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5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5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5"/>
          <p:cNvSpPr/>
          <p:nvPr/>
        </p:nvSpPr>
        <p:spPr>
          <a:xfrm>
            <a:off x="8382305" y="-1904695"/>
            <a:ext cx="5715000" cy="5715000"/>
          </a:xfrm>
          <a:prstGeom prst="ellipse">
            <a:avLst/>
          </a:prstGeom>
          <a:solidFill>
            <a:srgbClr val="3B82F6">
              <a:alpha val="9800"/>
            </a:srgbClr>
          </a:solidFill>
          <a:ln w="508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5"/>
          <p:cNvSpPr/>
          <p:nvPr/>
        </p:nvSpPr>
        <p:spPr>
          <a:xfrm>
            <a:off x="-952805" y="4953305"/>
            <a:ext cx="3810300" cy="3810300"/>
          </a:xfrm>
          <a:prstGeom prst="ellipse">
            <a:avLst/>
          </a:prstGeom>
          <a:solidFill>
            <a:srgbClr val="3B82F6">
              <a:alpha val="9800"/>
            </a:srgbClr>
          </a:solidFill>
          <a:ln w="254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5"/>
          <p:cNvSpPr txBox="1"/>
          <p:nvPr/>
        </p:nvSpPr>
        <p:spPr>
          <a:xfrm>
            <a:off x="4870997" y="1056334"/>
            <a:ext cx="2876700" cy="1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endParaRPr sz="1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25"/>
          <p:cNvSpPr txBox="1"/>
          <p:nvPr/>
        </p:nvSpPr>
        <p:spPr>
          <a:xfrm>
            <a:off x="3566160" y="3016606"/>
            <a:ext cx="5410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3600"/>
              <a:buFont typeface="Noto Sans KR"/>
              <a:buNone/>
            </a:pPr>
            <a:r>
              <a:rPr lang="en-US" sz="36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FUTURE DIRECTIONS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25"/>
          <p:cNvSpPr txBox="1"/>
          <p:nvPr/>
        </p:nvSpPr>
        <p:spPr>
          <a:xfrm>
            <a:off x="4880153" y="3940150"/>
            <a:ext cx="273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향후 연구 방향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26"/>
          <p:cNvSpPr txBox="1"/>
          <p:nvPr/>
        </p:nvSpPr>
        <p:spPr>
          <a:xfrm>
            <a:off x="476402" y="295351"/>
            <a:ext cx="5682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추가 학습 방법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26"/>
          <p:cNvSpPr txBox="1"/>
          <p:nvPr/>
        </p:nvSpPr>
        <p:spPr>
          <a:xfrm>
            <a:off x="9170518" y="442570"/>
            <a:ext cx="269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성능 향상을 위한 추가 기법 제안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26"/>
          <p:cNvSpPr/>
          <p:nvPr/>
        </p:nvSpPr>
        <p:spPr>
          <a:xfrm>
            <a:off x="476402" y="1495044"/>
            <a:ext cx="6620400" cy="4981800"/>
          </a:xfrm>
          <a:prstGeom prst="roundRect">
            <a:avLst>
              <a:gd name="adj" fmla="val 562"/>
            </a:avLst>
          </a:prstGeom>
          <a:solidFill>
            <a:srgbClr val="F1F5F9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25400" dir="27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6"/>
          <p:cNvSpPr/>
          <p:nvPr/>
        </p:nvSpPr>
        <p:spPr>
          <a:xfrm>
            <a:off x="676656" y="1543507"/>
            <a:ext cx="6219600" cy="4581000"/>
          </a:xfrm>
          <a:prstGeom prst="roundRect">
            <a:avLst>
              <a:gd name="adj" fmla="val 332"/>
            </a:avLst>
          </a:prstGeom>
          <a:solidFill>
            <a:srgbClr val="FFFFFF"/>
          </a:solidFill>
          <a:ln>
            <a:noFill/>
          </a:ln>
          <a:effectLst>
            <a:outerShdw blurRad="12700" dist="12700" dir="16200000" algn="bl" rotWithShape="0">
              <a:srgbClr val="000000">
                <a:alpha val="7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6"/>
          <p:cNvSpPr/>
          <p:nvPr/>
        </p:nvSpPr>
        <p:spPr>
          <a:xfrm>
            <a:off x="1880006" y="1790395"/>
            <a:ext cx="3810300" cy="752700"/>
          </a:xfrm>
          <a:prstGeom prst="roundRect">
            <a:avLst>
              <a:gd name="adj" fmla="val 18457"/>
            </a:avLst>
          </a:prstGeom>
          <a:solidFill>
            <a:srgbClr val="FFFFFF"/>
          </a:solidFill>
          <a:ln>
            <a:noFill/>
          </a:ln>
          <a:effectLst>
            <a:outerShdw blurRad="114300" dist="381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6"/>
          <p:cNvSpPr/>
          <p:nvPr/>
        </p:nvSpPr>
        <p:spPr>
          <a:xfrm>
            <a:off x="1880006" y="1790395"/>
            <a:ext cx="47400" cy="7527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5" name="Google Shape;815;p2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1002" y="2050085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26"/>
          <p:cNvSpPr/>
          <p:nvPr/>
        </p:nvSpPr>
        <p:spPr>
          <a:xfrm>
            <a:off x="1880006" y="4016959"/>
            <a:ext cx="3810300" cy="752700"/>
          </a:xfrm>
          <a:prstGeom prst="roundRect">
            <a:avLst>
              <a:gd name="adj" fmla="val 18457"/>
            </a:avLst>
          </a:prstGeom>
          <a:solidFill>
            <a:srgbClr val="FFFFFF"/>
          </a:solidFill>
          <a:ln>
            <a:noFill/>
          </a:ln>
          <a:effectLst>
            <a:outerShdw blurRad="114300" dist="381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6"/>
          <p:cNvSpPr/>
          <p:nvPr/>
        </p:nvSpPr>
        <p:spPr>
          <a:xfrm>
            <a:off x="1880006" y="4016959"/>
            <a:ext cx="47400" cy="7527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6"/>
          <p:cNvSpPr txBox="1"/>
          <p:nvPr/>
        </p:nvSpPr>
        <p:spPr>
          <a:xfrm>
            <a:off x="3219602" y="2007108"/>
            <a:ext cx="15672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학습률 스케줄링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" name="Google Shape;819;p26" descr="preencoded.png"/>
          <p:cNvPicPr preferRelativeResize="0"/>
          <p:nvPr/>
        </p:nvPicPr>
        <p:blipFill rotWithShape="1">
          <a:blip r:embed="rId4">
            <a:alphaModFix/>
          </a:blip>
          <a:srcRect l="-130" r="-140"/>
          <a:stretch/>
        </p:blipFill>
        <p:spPr>
          <a:xfrm>
            <a:off x="3699662" y="2606040"/>
            <a:ext cx="171907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26"/>
          <p:cNvSpPr/>
          <p:nvPr/>
        </p:nvSpPr>
        <p:spPr>
          <a:xfrm>
            <a:off x="1880006" y="2903220"/>
            <a:ext cx="3810300" cy="752700"/>
          </a:xfrm>
          <a:prstGeom prst="roundRect">
            <a:avLst>
              <a:gd name="adj" fmla="val 18457"/>
            </a:avLst>
          </a:prstGeom>
          <a:solidFill>
            <a:srgbClr val="FFFFFF"/>
          </a:solidFill>
          <a:ln>
            <a:noFill/>
          </a:ln>
          <a:effectLst>
            <a:outerShdw blurRad="114300" dist="381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6"/>
          <p:cNvSpPr/>
          <p:nvPr/>
        </p:nvSpPr>
        <p:spPr>
          <a:xfrm>
            <a:off x="1880006" y="2903220"/>
            <a:ext cx="47400" cy="7527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2" name="Google Shape;822;p2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3026" y="316291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26"/>
          <p:cNvSpPr txBox="1"/>
          <p:nvPr/>
        </p:nvSpPr>
        <p:spPr>
          <a:xfrm>
            <a:off x="3411626" y="3119933"/>
            <a:ext cx="11859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증강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4" name="Google Shape;824;p26" descr="preencoded.png"/>
          <p:cNvPicPr preferRelativeResize="0"/>
          <p:nvPr/>
        </p:nvPicPr>
        <p:blipFill rotWithShape="1">
          <a:blip r:embed="rId4">
            <a:alphaModFix/>
          </a:blip>
          <a:srcRect l="-130" r="-140"/>
          <a:stretch/>
        </p:blipFill>
        <p:spPr>
          <a:xfrm>
            <a:off x="3699662" y="3718865"/>
            <a:ext cx="171907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6" descr="preencoded.png"/>
          <p:cNvPicPr preferRelativeResize="0"/>
          <p:nvPr/>
        </p:nvPicPr>
        <p:blipFill rotWithShape="1">
          <a:blip r:embed="rId6">
            <a:alphaModFix/>
          </a:blip>
          <a:srcRect l="-80" r="-80"/>
          <a:stretch/>
        </p:blipFill>
        <p:spPr>
          <a:xfrm>
            <a:off x="3115361" y="4275734"/>
            <a:ext cx="286207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6"/>
          <p:cNvSpPr txBox="1"/>
          <p:nvPr/>
        </p:nvSpPr>
        <p:spPr>
          <a:xfrm>
            <a:off x="3400654" y="4232758"/>
            <a:ext cx="1262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정규화/EMA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7" name="Google Shape;827;p26" descr="preencoded.png"/>
          <p:cNvPicPr preferRelativeResize="0"/>
          <p:nvPr/>
        </p:nvPicPr>
        <p:blipFill rotWithShape="1">
          <a:blip r:embed="rId4">
            <a:alphaModFix/>
          </a:blip>
          <a:srcRect l="-130" r="-140"/>
          <a:stretch/>
        </p:blipFill>
        <p:spPr>
          <a:xfrm>
            <a:off x="3699662" y="4832604"/>
            <a:ext cx="171907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26"/>
          <p:cNvSpPr/>
          <p:nvPr/>
        </p:nvSpPr>
        <p:spPr>
          <a:xfrm>
            <a:off x="1880006" y="5129784"/>
            <a:ext cx="3810300" cy="752700"/>
          </a:xfrm>
          <a:prstGeom prst="roundRect">
            <a:avLst>
              <a:gd name="adj" fmla="val 18457"/>
            </a:avLst>
          </a:prstGeom>
          <a:solidFill>
            <a:srgbClr val="FFFFFF"/>
          </a:solidFill>
          <a:ln>
            <a:noFill/>
          </a:ln>
          <a:effectLst>
            <a:outerShdw blurRad="114300" dist="38100" dir="5400000" algn="bl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6"/>
          <p:cNvSpPr/>
          <p:nvPr/>
        </p:nvSpPr>
        <p:spPr>
          <a:xfrm>
            <a:off x="1880006" y="5129784"/>
            <a:ext cx="47400" cy="7527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0" name="Google Shape;830;p26" descr="preencoded.png"/>
          <p:cNvPicPr preferRelativeResize="0"/>
          <p:nvPr/>
        </p:nvPicPr>
        <p:blipFill rotWithShape="1">
          <a:blip r:embed="rId7">
            <a:alphaModFix/>
          </a:blip>
          <a:srcRect t="-40" b="-50"/>
          <a:stretch/>
        </p:blipFill>
        <p:spPr>
          <a:xfrm>
            <a:off x="3157423" y="5388559"/>
            <a:ext cx="256946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26"/>
          <p:cNvSpPr txBox="1"/>
          <p:nvPr/>
        </p:nvSpPr>
        <p:spPr>
          <a:xfrm>
            <a:off x="3414370" y="5345582"/>
            <a:ext cx="12051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TTA/앙상블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" name="Google Shape;832;p2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85923" y="6274613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26"/>
          <p:cNvSpPr txBox="1"/>
          <p:nvPr/>
        </p:nvSpPr>
        <p:spPr>
          <a:xfrm>
            <a:off x="2757830" y="6238951"/>
            <a:ext cx="23289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개선 스택: 도입 예정인 성능 고도화 기법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26"/>
          <p:cNvSpPr/>
          <p:nvPr/>
        </p:nvSpPr>
        <p:spPr>
          <a:xfrm>
            <a:off x="7570318" y="1237184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5" name="Google Shape;835;p26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46213" y="1313079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26"/>
          <p:cNvSpPr/>
          <p:nvPr/>
        </p:nvSpPr>
        <p:spPr>
          <a:xfrm>
            <a:off x="7570318" y="2326234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6"/>
          <p:cNvSpPr/>
          <p:nvPr/>
        </p:nvSpPr>
        <p:spPr>
          <a:xfrm>
            <a:off x="7570318" y="4506164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6"/>
          <p:cNvSpPr txBox="1"/>
          <p:nvPr/>
        </p:nvSpPr>
        <p:spPr>
          <a:xfrm>
            <a:off x="8027518" y="1207923"/>
            <a:ext cx="2462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학습률 스케줄링 도입 계획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26"/>
          <p:cNvSpPr txBox="1"/>
          <p:nvPr/>
        </p:nvSpPr>
        <p:spPr>
          <a:xfrm>
            <a:off x="8027518" y="4477817"/>
            <a:ext cx="23289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TTA 및 앙상블 활용 방안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26"/>
          <p:cNvSpPr txBox="1"/>
          <p:nvPr/>
        </p:nvSpPr>
        <p:spPr>
          <a:xfrm>
            <a:off x="8027518" y="1545336"/>
            <a:ext cx="36723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CosineAnnealing 또는 OneCycleLR을 적용하여 초기 수렴을 안정화하고 과적합을 억제할 예정임.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1" name="Google Shape;841;p26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46213" y="2403044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6"/>
          <p:cNvSpPr/>
          <p:nvPr/>
        </p:nvSpPr>
        <p:spPr>
          <a:xfrm>
            <a:off x="7570318" y="3416199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26"/>
          <p:cNvSpPr txBox="1"/>
          <p:nvPr/>
        </p:nvSpPr>
        <p:spPr>
          <a:xfrm>
            <a:off x="8027518" y="2297888"/>
            <a:ext cx="25200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강화 데이터 증강 적용 제안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26"/>
          <p:cNvSpPr txBox="1"/>
          <p:nvPr/>
        </p:nvSpPr>
        <p:spPr>
          <a:xfrm>
            <a:off x="8027518" y="2635301"/>
            <a:ext cx="3786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RandAugment, ColorJitter 등을 활용해 일반화 성능을 높이고 소규모 데이터 문제를 보완할 계획임.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5" name="Google Shape;845;p26" descr="preencoded.png"/>
          <p:cNvPicPr preferRelativeResize="0"/>
          <p:nvPr/>
        </p:nvPicPr>
        <p:blipFill rotWithShape="1">
          <a:blip r:embed="rId11">
            <a:alphaModFix/>
          </a:blip>
          <a:srcRect t="-180" b="-180"/>
          <a:stretch/>
        </p:blipFill>
        <p:spPr>
          <a:xfrm>
            <a:off x="7627925" y="3492094"/>
            <a:ext cx="19019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26"/>
          <p:cNvSpPr txBox="1"/>
          <p:nvPr/>
        </p:nvSpPr>
        <p:spPr>
          <a:xfrm>
            <a:off x="8027518" y="3387852"/>
            <a:ext cx="23766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추가 정규화 및 EMA 적용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26"/>
          <p:cNvSpPr txBox="1"/>
          <p:nvPr/>
        </p:nvSpPr>
        <p:spPr>
          <a:xfrm>
            <a:off x="8027518" y="3725266"/>
            <a:ext cx="37965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Label Smoothing과 EMA(Exponential Moving Average)를 도입하여 검증 일관성을 개선할 예정임.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8" name="Google Shape;848;p26" descr="preencoded.png"/>
          <p:cNvPicPr preferRelativeResize="0"/>
          <p:nvPr/>
        </p:nvPicPr>
        <p:blipFill rotWithShape="1">
          <a:blip r:embed="rId12">
            <a:alphaModFix/>
          </a:blip>
          <a:srcRect l="-30" r="-40"/>
          <a:stretch/>
        </p:blipFill>
        <p:spPr>
          <a:xfrm>
            <a:off x="7637069" y="4582059"/>
            <a:ext cx="171907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26"/>
          <p:cNvSpPr txBox="1"/>
          <p:nvPr/>
        </p:nvSpPr>
        <p:spPr>
          <a:xfrm>
            <a:off x="8027518" y="4814316"/>
            <a:ext cx="37107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검증 단계에서 TTA(Test Time Augmentation)와 모델 앙상블을 통해 예측 분산을 줄일 계획임.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6"/>
          <p:cNvSpPr/>
          <p:nvPr/>
        </p:nvSpPr>
        <p:spPr>
          <a:xfrm>
            <a:off x="7570318" y="5618074"/>
            <a:ext cx="4153200" cy="1285500"/>
          </a:xfrm>
          <a:prstGeom prst="roundRect">
            <a:avLst>
              <a:gd name="adj" fmla="val 6322"/>
            </a:avLst>
          </a:prstGeom>
          <a:solidFill>
            <a:srgbClr val="1E3A8A"/>
          </a:solidFill>
          <a:ln>
            <a:noFill/>
          </a:ln>
          <a:effectLst>
            <a:outerShdw blurRad="114300" dist="38100" dir="5400000" algn="bl" rotWithShape="0">
              <a:srgbClr val="2563EB">
                <a:alpha val="2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1" name="Google Shape;851;p26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98918" y="5851246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6"/>
          <p:cNvSpPr txBox="1"/>
          <p:nvPr/>
        </p:nvSpPr>
        <p:spPr>
          <a:xfrm>
            <a:off x="8046720" y="5808269"/>
            <a:ext cx="814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기대 효과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26"/>
          <p:cNvSpPr txBox="1"/>
          <p:nvPr/>
        </p:nvSpPr>
        <p:spPr>
          <a:xfrm>
            <a:off x="7798918" y="6142025"/>
            <a:ext cx="36960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기법 적용 시 LFW에서 약 +0.5~2.0%p의 성능 향상 예상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26"/>
          <p:cNvSpPr/>
          <p:nvPr/>
        </p:nvSpPr>
        <p:spPr>
          <a:xfrm>
            <a:off x="0" y="1076249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7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27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7"/>
          <p:cNvSpPr txBox="1"/>
          <p:nvPr/>
        </p:nvSpPr>
        <p:spPr>
          <a:xfrm>
            <a:off x="476402" y="213970"/>
            <a:ext cx="5682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예상 성능 개선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27"/>
          <p:cNvSpPr txBox="1"/>
          <p:nvPr/>
        </p:nvSpPr>
        <p:spPr>
          <a:xfrm>
            <a:off x="9749333" y="362102"/>
            <a:ext cx="2115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추가 기법 적용 기대 효과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27"/>
          <p:cNvSpPr/>
          <p:nvPr/>
        </p:nvSpPr>
        <p:spPr>
          <a:xfrm>
            <a:off x="476402" y="1238098"/>
            <a:ext cx="7372800" cy="5333700"/>
          </a:xfrm>
          <a:prstGeom prst="roundRect">
            <a:avLst>
              <a:gd name="adj" fmla="val 490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5" name="Google Shape;865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656" y="1481328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27"/>
          <p:cNvSpPr txBox="1"/>
          <p:nvPr/>
        </p:nvSpPr>
        <p:spPr>
          <a:xfrm>
            <a:off x="942746" y="1429207"/>
            <a:ext cx="2619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KR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LFW Accuracy 예상 추이 (%)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27"/>
          <p:cNvSpPr/>
          <p:nvPr/>
        </p:nvSpPr>
        <p:spPr>
          <a:xfrm>
            <a:off x="5500116" y="1438351"/>
            <a:ext cx="2152500" cy="267000"/>
          </a:xfrm>
          <a:prstGeom prst="roundRect">
            <a:avLst>
              <a:gd name="adj" fmla="val 342465"/>
            </a:avLst>
          </a:prstGeom>
          <a:solidFill>
            <a:srgbClr val="F3F4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27"/>
          <p:cNvSpPr txBox="1"/>
          <p:nvPr/>
        </p:nvSpPr>
        <p:spPr>
          <a:xfrm>
            <a:off x="5614416" y="1476756"/>
            <a:ext cx="20244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※ 예상 성능 개선 효과 (실험 예정)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9" name="Google Shape;869;p27" descr="preencoded.png"/>
          <p:cNvPicPr preferRelativeResize="0"/>
          <p:nvPr/>
        </p:nvPicPr>
        <p:blipFill rotWithShape="1">
          <a:blip r:embed="rId4">
            <a:alphaModFix/>
          </a:blip>
          <a:srcRect l="-10" r="-9"/>
          <a:stretch/>
        </p:blipFill>
        <p:spPr>
          <a:xfrm>
            <a:off x="676656" y="1857146"/>
            <a:ext cx="6972300" cy="190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656" y="3962095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"/>
          <p:cNvSpPr txBox="1"/>
          <p:nvPr/>
        </p:nvSpPr>
        <p:spPr>
          <a:xfrm>
            <a:off x="905256" y="3914546"/>
            <a:ext cx="2067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라운드별 성능 개선 시뮬레이션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2" name="Google Shape;872;p2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656" y="4315054"/>
            <a:ext cx="69723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7"/>
          <p:cNvSpPr/>
          <p:nvPr/>
        </p:nvSpPr>
        <p:spPr>
          <a:xfrm>
            <a:off x="2957170" y="6215177"/>
            <a:ext cx="114300" cy="114300"/>
          </a:xfrm>
          <a:prstGeom prst="roundRect">
            <a:avLst>
              <a:gd name="adj" fmla="val 200000"/>
            </a:avLst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27"/>
          <p:cNvSpPr/>
          <p:nvPr/>
        </p:nvSpPr>
        <p:spPr>
          <a:xfrm>
            <a:off x="4366260" y="6215177"/>
            <a:ext cx="114300" cy="114300"/>
          </a:xfrm>
          <a:prstGeom prst="roundRect">
            <a:avLst>
              <a:gd name="adj" fmla="val 200000"/>
            </a:avLst>
          </a:prstGeom>
          <a:solidFill>
            <a:srgbClr val="10B981">
              <a:alpha val="40000"/>
            </a:srgbClr>
          </a:solidFill>
          <a:ln w="12700" cap="flat" cmpd="sng">
            <a:solidFill>
              <a:srgbClr val="10B9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27"/>
          <p:cNvSpPr txBox="1"/>
          <p:nvPr/>
        </p:nvSpPr>
        <p:spPr>
          <a:xfrm>
            <a:off x="3147365" y="6172200"/>
            <a:ext cx="10341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실제 재구현 결과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27"/>
          <p:cNvSpPr txBox="1"/>
          <p:nvPr/>
        </p:nvSpPr>
        <p:spPr>
          <a:xfrm>
            <a:off x="4557370" y="6172200"/>
            <a:ext cx="919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예상 개선 범위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7"/>
          <p:cNvSpPr/>
          <p:nvPr/>
        </p:nvSpPr>
        <p:spPr>
          <a:xfrm>
            <a:off x="8229600" y="1525219"/>
            <a:ext cx="3486600" cy="1543500"/>
          </a:xfrm>
          <a:prstGeom prst="roundRect">
            <a:avLst>
              <a:gd name="adj" fmla="val 4388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27"/>
          <p:cNvSpPr/>
          <p:nvPr/>
        </p:nvSpPr>
        <p:spPr>
          <a:xfrm>
            <a:off x="8229600" y="1525219"/>
            <a:ext cx="47400" cy="15435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9" name="Google Shape;879;p2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05749" y="1796796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27"/>
          <p:cNvSpPr/>
          <p:nvPr/>
        </p:nvSpPr>
        <p:spPr>
          <a:xfrm>
            <a:off x="8229600" y="4743907"/>
            <a:ext cx="3486600" cy="1543500"/>
          </a:xfrm>
          <a:prstGeom prst="roundRect">
            <a:avLst>
              <a:gd name="adj" fmla="val 4388"/>
            </a:avLst>
          </a:prstGeom>
          <a:solidFill>
            <a:srgbClr val="F8FAFC"/>
          </a:solidFill>
          <a:ln>
            <a:noFill/>
          </a:ln>
          <a:effectLst>
            <a:outerShdw blurRad="38100" dist="254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27"/>
          <p:cNvSpPr/>
          <p:nvPr/>
        </p:nvSpPr>
        <p:spPr>
          <a:xfrm>
            <a:off x="8229600" y="4743907"/>
            <a:ext cx="47400" cy="1543500"/>
          </a:xfrm>
          <a:prstGeom prst="rect">
            <a:avLst/>
          </a:prstGeom>
          <a:solidFill>
            <a:srgbClr val="CBD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27"/>
          <p:cNvSpPr txBox="1"/>
          <p:nvPr/>
        </p:nvSpPr>
        <p:spPr>
          <a:xfrm>
            <a:off x="8753551" y="1753819"/>
            <a:ext cx="18534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1D4ED8"/>
                </a:solidFill>
                <a:latin typeface="Noto Sans KR"/>
                <a:ea typeface="Noto Sans KR"/>
                <a:cs typeface="Noto Sans KR"/>
                <a:sym typeface="Noto Sans KR"/>
              </a:rPr>
              <a:t>측정 지표 및 베이스라인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27"/>
          <p:cNvSpPr txBox="1"/>
          <p:nvPr/>
        </p:nvSpPr>
        <p:spPr>
          <a:xfrm>
            <a:off x="8505749" y="2105863"/>
            <a:ext cx="2772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LFW Accuracy(±std) 현재 베이스라인(Round 4)은 86.87%로 실제 실험을 통해 검증된 수치입니다.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27"/>
          <p:cNvSpPr txBox="1"/>
          <p:nvPr/>
        </p:nvSpPr>
        <p:spPr>
          <a:xfrm>
            <a:off x="8505749" y="5325466"/>
            <a:ext cx="30387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학습률 스케줄링, 강화된 데이터 증강, 정규화/EMA 기법을 순차적으로 적용하여 실제 성능 향상을 검증할 예정입니다.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27"/>
          <p:cNvSpPr/>
          <p:nvPr/>
        </p:nvSpPr>
        <p:spPr>
          <a:xfrm>
            <a:off x="8229600" y="3257093"/>
            <a:ext cx="3486600" cy="1304700"/>
          </a:xfrm>
          <a:prstGeom prst="roundRect">
            <a:avLst>
              <a:gd name="adj" fmla="val 6138"/>
            </a:avLst>
          </a:prstGeom>
          <a:solidFill>
            <a:srgbClr val="FFF1F2"/>
          </a:solidFill>
          <a:ln>
            <a:noFill/>
          </a:ln>
          <a:effectLst>
            <a:outerShdw blurRad="38100" dist="25400" dir="54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27"/>
          <p:cNvSpPr/>
          <p:nvPr/>
        </p:nvSpPr>
        <p:spPr>
          <a:xfrm>
            <a:off x="8229600" y="3257093"/>
            <a:ext cx="47400" cy="1304700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7" name="Google Shape;887;p27" descr="preencoded.png"/>
          <p:cNvPicPr preferRelativeResize="0"/>
          <p:nvPr/>
        </p:nvPicPr>
        <p:blipFill rotWithShape="1">
          <a:blip r:embed="rId8">
            <a:alphaModFix/>
          </a:blip>
          <a:srcRect l="-1770" r="-1770"/>
          <a:stretch/>
        </p:blipFill>
        <p:spPr>
          <a:xfrm>
            <a:off x="8505749" y="3527755"/>
            <a:ext cx="133502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27"/>
          <p:cNvSpPr txBox="1"/>
          <p:nvPr/>
        </p:nvSpPr>
        <p:spPr>
          <a:xfrm>
            <a:off x="8715146" y="3485693"/>
            <a:ext cx="814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기대 효과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7"/>
          <p:cNvSpPr txBox="1"/>
          <p:nvPr/>
        </p:nvSpPr>
        <p:spPr>
          <a:xfrm>
            <a:off x="8505749" y="3837737"/>
            <a:ext cx="30963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추가 기법 적용 시 약 +2.33%p 개선된 89.20% 달성을 목표로 하고 있습니다. (예상치)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0" name="Google Shape;890;p27" descr="preencoded.png"/>
          <p:cNvPicPr preferRelativeResize="0"/>
          <p:nvPr/>
        </p:nvPicPr>
        <p:blipFill rotWithShape="1">
          <a:blip r:embed="rId9">
            <a:alphaModFix/>
          </a:blip>
          <a:srcRect l="-1770" r="-1770"/>
          <a:stretch/>
        </p:blipFill>
        <p:spPr>
          <a:xfrm>
            <a:off x="8505749" y="5015484"/>
            <a:ext cx="133502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27"/>
          <p:cNvSpPr txBox="1"/>
          <p:nvPr/>
        </p:nvSpPr>
        <p:spPr>
          <a:xfrm>
            <a:off x="8715146" y="4972507"/>
            <a:ext cx="814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향후 계획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27"/>
          <p:cNvSpPr/>
          <p:nvPr/>
        </p:nvSpPr>
        <p:spPr>
          <a:xfrm>
            <a:off x="0" y="914400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8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8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8"/>
          <p:cNvSpPr/>
          <p:nvPr/>
        </p:nvSpPr>
        <p:spPr>
          <a:xfrm>
            <a:off x="8382305" y="-1904695"/>
            <a:ext cx="5715000" cy="5715000"/>
          </a:xfrm>
          <a:prstGeom prst="ellipse">
            <a:avLst/>
          </a:prstGeom>
          <a:solidFill>
            <a:srgbClr val="3B82F6">
              <a:alpha val="9800"/>
            </a:srgbClr>
          </a:solidFill>
          <a:ln w="508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8"/>
          <p:cNvSpPr/>
          <p:nvPr/>
        </p:nvSpPr>
        <p:spPr>
          <a:xfrm>
            <a:off x="-952805" y="4953305"/>
            <a:ext cx="3810300" cy="3810300"/>
          </a:xfrm>
          <a:prstGeom prst="ellipse">
            <a:avLst/>
          </a:prstGeom>
          <a:solidFill>
            <a:srgbClr val="3B82F6">
              <a:alpha val="9800"/>
            </a:srgbClr>
          </a:solidFill>
          <a:ln w="254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8"/>
          <p:cNvSpPr txBox="1"/>
          <p:nvPr/>
        </p:nvSpPr>
        <p:spPr>
          <a:xfrm>
            <a:off x="4657497" y="1133684"/>
            <a:ext cx="2876700" cy="1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endParaRPr sz="1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28"/>
          <p:cNvSpPr txBox="1"/>
          <p:nvPr/>
        </p:nvSpPr>
        <p:spPr>
          <a:xfrm>
            <a:off x="2300630" y="3016606"/>
            <a:ext cx="79353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3600"/>
              <a:buFont typeface="Noto Sans KR"/>
              <a:buNone/>
            </a:pPr>
            <a:r>
              <a:rPr lang="en-US" sz="36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SIGNIFICANCE &amp; APPLICATIONS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28"/>
          <p:cNvSpPr txBox="1"/>
          <p:nvPr/>
        </p:nvSpPr>
        <p:spPr>
          <a:xfrm>
            <a:off x="4915847" y="3940150"/>
            <a:ext cx="23673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의의 및 응용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9"/>
          <p:cNvSpPr/>
          <p:nvPr/>
        </p:nvSpPr>
        <p:spPr>
          <a:xfrm>
            <a:off x="476402" y="1463465"/>
            <a:ext cx="5429700" cy="4476900"/>
          </a:xfrm>
          <a:prstGeom prst="roundRect">
            <a:avLst>
              <a:gd name="adj" fmla="val 695"/>
            </a:avLst>
          </a:prstGeom>
          <a:solidFill>
            <a:srgbClr val="F0FDF4"/>
          </a:solidFill>
          <a:ln w="12700" cap="flat" cmpd="sng">
            <a:solidFill>
              <a:srgbClr val="BBF7D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22C55E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29"/>
          <p:cNvSpPr/>
          <p:nvPr/>
        </p:nvSpPr>
        <p:spPr>
          <a:xfrm>
            <a:off x="714146" y="2244363"/>
            <a:ext cx="4953300" cy="19200"/>
          </a:xfrm>
          <a:prstGeom prst="rect">
            <a:avLst/>
          </a:pr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2" name="Google Shape;912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46" y="1748758"/>
            <a:ext cx="30449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29"/>
          <p:cNvSpPr txBox="1"/>
          <p:nvPr/>
        </p:nvSpPr>
        <p:spPr>
          <a:xfrm>
            <a:off x="1162202" y="1710353"/>
            <a:ext cx="23436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2100"/>
              <a:buFont typeface="Noto Sans KR"/>
              <a:buNone/>
            </a:pPr>
            <a:r>
              <a:rPr lang="en-US" sz="2100" b="1" i="0" u="none" strike="noStrike" cap="none">
                <a:solidFill>
                  <a:srgbClr val="15803D"/>
                </a:solidFill>
                <a:latin typeface="Noto Sans KR"/>
                <a:ea typeface="Noto Sans KR"/>
                <a:cs typeface="Noto Sans KR"/>
                <a:sym typeface="Noto Sans KR"/>
              </a:rPr>
              <a:t>재구현의 의의/기여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29"/>
          <p:cNvSpPr/>
          <p:nvPr/>
        </p:nvSpPr>
        <p:spPr>
          <a:xfrm>
            <a:off x="714146" y="2453760"/>
            <a:ext cx="4953300" cy="533100"/>
          </a:xfrm>
          <a:prstGeom prst="roundRect">
            <a:avLst>
              <a:gd name="adj" fmla="val 24504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29"/>
          <p:cNvSpPr/>
          <p:nvPr/>
        </p:nvSpPr>
        <p:spPr>
          <a:xfrm>
            <a:off x="866851" y="2568060"/>
            <a:ext cx="304500" cy="304500"/>
          </a:xfrm>
          <a:prstGeom prst="ellipse">
            <a:avLst/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6" name="Google Shape;916;p29" descr="preencoded.png"/>
          <p:cNvPicPr preferRelativeResize="0"/>
          <p:nvPr/>
        </p:nvPicPr>
        <p:blipFill rotWithShape="1">
          <a:blip r:embed="rId4">
            <a:alphaModFix/>
          </a:blip>
          <a:srcRect l="-1652" r="-1642"/>
          <a:stretch/>
        </p:blipFill>
        <p:spPr>
          <a:xfrm>
            <a:off x="933602" y="2624753"/>
            <a:ext cx="171907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29"/>
          <p:cNvSpPr/>
          <p:nvPr/>
        </p:nvSpPr>
        <p:spPr>
          <a:xfrm>
            <a:off x="714146" y="3139560"/>
            <a:ext cx="4953300" cy="533100"/>
          </a:xfrm>
          <a:prstGeom prst="roundRect">
            <a:avLst>
              <a:gd name="adj" fmla="val 24504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29"/>
          <p:cNvSpPr/>
          <p:nvPr/>
        </p:nvSpPr>
        <p:spPr>
          <a:xfrm>
            <a:off x="714146" y="3825360"/>
            <a:ext cx="4953300" cy="533100"/>
          </a:xfrm>
          <a:prstGeom prst="roundRect">
            <a:avLst>
              <a:gd name="adj" fmla="val 24504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29"/>
          <p:cNvSpPr/>
          <p:nvPr/>
        </p:nvSpPr>
        <p:spPr>
          <a:xfrm>
            <a:off x="866851" y="3253860"/>
            <a:ext cx="304500" cy="304500"/>
          </a:xfrm>
          <a:prstGeom prst="ellipse">
            <a:avLst/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29"/>
          <p:cNvSpPr/>
          <p:nvPr/>
        </p:nvSpPr>
        <p:spPr>
          <a:xfrm>
            <a:off x="866851" y="3939660"/>
            <a:ext cx="304500" cy="304500"/>
          </a:xfrm>
          <a:prstGeom prst="ellipse">
            <a:avLst/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29"/>
          <p:cNvSpPr txBox="1"/>
          <p:nvPr/>
        </p:nvSpPr>
        <p:spPr>
          <a:xfrm>
            <a:off x="1324051" y="2583605"/>
            <a:ext cx="2374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FedFR 핵심 방법론 검증 성공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2" name="Google Shape;922;p29" descr="preencoded.png"/>
          <p:cNvPicPr preferRelativeResize="0"/>
          <p:nvPr/>
        </p:nvPicPr>
        <p:blipFill rotWithShape="1">
          <a:blip r:embed="rId5">
            <a:alphaModFix/>
          </a:blip>
          <a:srcRect l="-1652" r="-1642"/>
          <a:stretch/>
        </p:blipFill>
        <p:spPr>
          <a:xfrm>
            <a:off x="933602" y="3310553"/>
            <a:ext cx="171907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9"/>
          <p:cNvSpPr txBox="1"/>
          <p:nvPr/>
        </p:nvSpPr>
        <p:spPr>
          <a:xfrm>
            <a:off x="1324051" y="3269405"/>
            <a:ext cx="36036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MXNet → PyTorch 포팅 경험 및 노하우 축적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4" name="Google Shape;924;p2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3544" y="3996353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29"/>
          <p:cNvSpPr/>
          <p:nvPr/>
        </p:nvSpPr>
        <p:spPr>
          <a:xfrm>
            <a:off x="714146" y="4511160"/>
            <a:ext cx="4953300" cy="533100"/>
          </a:xfrm>
          <a:prstGeom prst="roundRect">
            <a:avLst>
              <a:gd name="adj" fmla="val 24504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9"/>
          <p:cNvSpPr/>
          <p:nvPr/>
        </p:nvSpPr>
        <p:spPr>
          <a:xfrm>
            <a:off x="866851" y="4625460"/>
            <a:ext cx="304500" cy="304500"/>
          </a:xfrm>
          <a:prstGeom prst="ellipse">
            <a:avLst/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9"/>
          <p:cNvSpPr txBox="1"/>
          <p:nvPr/>
        </p:nvSpPr>
        <p:spPr>
          <a:xfrm>
            <a:off x="1324051" y="3955205"/>
            <a:ext cx="40509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CPU 환경에서의 Federated Learning 가능성 입증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8" name="Google Shape;928;p2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23544" y="4682153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29"/>
          <p:cNvSpPr/>
          <p:nvPr/>
        </p:nvSpPr>
        <p:spPr>
          <a:xfrm>
            <a:off x="714146" y="5196960"/>
            <a:ext cx="4953300" cy="533100"/>
          </a:xfrm>
          <a:prstGeom prst="roundRect">
            <a:avLst>
              <a:gd name="adj" fmla="val 24504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29"/>
          <p:cNvSpPr/>
          <p:nvPr/>
        </p:nvSpPr>
        <p:spPr>
          <a:xfrm>
            <a:off x="866851" y="5311260"/>
            <a:ext cx="304500" cy="304500"/>
          </a:xfrm>
          <a:prstGeom prst="ellipse">
            <a:avLst/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29"/>
          <p:cNvSpPr txBox="1"/>
          <p:nvPr/>
        </p:nvSpPr>
        <p:spPr>
          <a:xfrm>
            <a:off x="1324051" y="4641005"/>
            <a:ext cx="32415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Margin-softmax의 FL 환경 민감도 발견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2" name="Google Shape;932;p2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3544" y="5367953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29"/>
          <p:cNvSpPr txBox="1"/>
          <p:nvPr/>
        </p:nvSpPr>
        <p:spPr>
          <a:xfrm>
            <a:off x="1324051" y="5326805"/>
            <a:ext cx="3688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실무 적용 가능성 확인 (Windows/Linux 호환)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29"/>
          <p:cNvSpPr/>
          <p:nvPr/>
        </p:nvSpPr>
        <p:spPr>
          <a:xfrm>
            <a:off x="6286500" y="1463465"/>
            <a:ext cx="5429700" cy="4476900"/>
          </a:xfrm>
          <a:prstGeom prst="roundRect">
            <a:avLst>
              <a:gd name="adj" fmla="val 695"/>
            </a:avLst>
          </a:prstGeom>
          <a:solidFill>
            <a:srgbClr val="FFF1F2"/>
          </a:solidFill>
          <a:ln w="12700" cap="flat" cmpd="sng">
            <a:solidFill>
              <a:srgbClr val="FECDD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F43F5E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9"/>
          <p:cNvSpPr/>
          <p:nvPr/>
        </p:nvSpPr>
        <p:spPr>
          <a:xfrm>
            <a:off x="6524244" y="2244363"/>
            <a:ext cx="4953300" cy="19200"/>
          </a:xfrm>
          <a:prstGeom prst="rect">
            <a:avLst/>
          </a:pr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6" name="Google Shape;936;p2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24244" y="1748758"/>
            <a:ext cx="30449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29"/>
          <p:cNvSpPr txBox="1"/>
          <p:nvPr/>
        </p:nvSpPr>
        <p:spPr>
          <a:xfrm>
            <a:off x="6972300" y="1710353"/>
            <a:ext cx="17529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E123C"/>
              </a:buClr>
              <a:buSzPts val="2100"/>
              <a:buFont typeface="Noto Sans KR"/>
              <a:buNone/>
            </a:pPr>
            <a:r>
              <a:rPr lang="en-US" sz="2100" b="1" i="0" u="none" strike="noStrike" cap="none">
                <a:solidFill>
                  <a:srgbClr val="BE123C"/>
                </a:solidFill>
                <a:latin typeface="Noto Sans KR"/>
                <a:ea typeface="Noto Sans KR"/>
                <a:cs typeface="Noto Sans KR"/>
                <a:sym typeface="Noto Sans KR"/>
              </a:rPr>
              <a:t>재구현의 한계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29"/>
          <p:cNvSpPr/>
          <p:nvPr/>
        </p:nvSpPr>
        <p:spPr>
          <a:xfrm>
            <a:off x="6524244" y="2453760"/>
            <a:ext cx="4953300" cy="533100"/>
          </a:xfrm>
          <a:prstGeom prst="roundRect">
            <a:avLst>
              <a:gd name="adj" fmla="val 24504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29"/>
          <p:cNvSpPr/>
          <p:nvPr/>
        </p:nvSpPr>
        <p:spPr>
          <a:xfrm>
            <a:off x="6524244" y="3825360"/>
            <a:ext cx="4953300" cy="533100"/>
          </a:xfrm>
          <a:prstGeom prst="roundRect">
            <a:avLst>
              <a:gd name="adj" fmla="val 24504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29"/>
          <p:cNvSpPr/>
          <p:nvPr/>
        </p:nvSpPr>
        <p:spPr>
          <a:xfrm>
            <a:off x="6676949" y="2568060"/>
            <a:ext cx="304500" cy="304500"/>
          </a:xfrm>
          <a:prstGeom prst="ellipse">
            <a:avLst/>
          </a:prstGeom>
          <a:solidFill>
            <a:srgbClr val="FFE4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1" name="Google Shape;941;p29" descr="preencoded.png"/>
          <p:cNvPicPr preferRelativeResize="0"/>
          <p:nvPr/>
        </p:nvPicPr>
        <p:blipFill rotWithShape="1">
          <a:blip r:embed="rId10">
            <a:alphaModFix/>
          </a:blip>
          <a:srcRect l="-1282" r="-1282"/>
          <a:stretch/>
        </p:blipFill>
        <p:spPr>
          <a:xfrm>
            <a:off x="6719926" y="2624753"/>
            <a:ext cx="219456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9"/>
          <p:cNvSpPr/>
          <p:nvPr/>
        </p:nvSpPr>
        <p:spPr>
          <a:xfrm>
            <a:off x="6524244" y="3139560"/>
            <a:ext cx="4953300" cy="533100"/>
          </a:xfrm>
          <a:prstGeom prst="roundRect">
            <a:avLst>
              <a:gd name="adj" fmla="val 24504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29"/>
          <p:cNvSpPr/>
          <p:nvPr/>
        </p:nvSpPr>
        <p:spPr>
          <a:xfrm>
            <a:off x="6524244" y="5196960"/>
            <a:ext cx="4953300" cy="533100"/>
          </a:xfrm>
          <a:prstGeom prst="roundRect">
            <a:avLst>
              <a:gd name="adj" fmla="val 24504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29"/>
          <p:cNvSpPr/>
          <p:nvPr/>
        </p:nvSpPr>
        <p:spPr>
          <a:xfrm>
            <a:off x="6676949" y="3253860"/>
            <a:ext cx="304500" cy="304500"/>
          </a:xfrm>
          <a:prstGeom prst="ellipse">
            <a:avLst/>
          </a:prstGeom>
          <a:solidFill>
            <a:srgbClr val="FFE4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29"/>
          <p:cNvSpPr/>
          <p:nvPr/>
        </p:nvSpPr>
        <p:spPr>
          <a:xfrm>
            <a:off x="6676949" y="3939660"/>
            <a:ext cx="304500" cy="304500"/>
          </a:xfrm>
          <a:prstGeom prst="ellipse">
            <a:avLst/>
          </a:prstGeom>
          <a:solidFill>
            <a:srgbClr val="FFE4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29"/>
          <p:cNvSpPr txBox="1"/>
          <p:nvPr/>
        </p:nvSpPr>
        <p:spPr>
          <a:xfrm>
            <a:off x="7134149" y="2583605"/>
            <a:ext cx="3079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GPU 부재로 인한 CPU-only 환경 제약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7" name="Google Shape;947;p2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34556" y="3310553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9"/>
          <p:cNvSpPr txBox="1"/>
          <p:nvPr/>
        </p:nvSpPr>
        <p:spPr>
          <a:xfrm>
            <a:off x="7134149" y="3269405"/>
            <a:ext cx="31647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소규모 실험 (40 클라이언트 / 4,000 ID)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9" name="Google Shape;949;p2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734556" y="3996353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29"/>
          <p:cNvSpPr/>
          <p:nvPr/>
        </p:nvSpPr>
        <p:spPr>
          <a:xfrm>
            <a:off x="6524244" y="4511160"/>
            <a:ext cx="4953300" cy="533100"/>
          </a:xfrm>
          <a:prstGeom prst="roundRect">
            <a:avLst>
              <a:gd name="adj" fmla="val 24504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29"/>
          <p:cNvSpPr/>
          <p:nvPr/>
        </p:nvSpPr>
        <p:spPr>
          <a:xfrm>
            <a:off x="6676949" y="4625460"/>
            <a:ext cx="304500" cy="304500"/>
          </a:xfrm>
          <a:prstGeom prst="ellipse">
            <a:avLst/>
          </a:prstGeom>
          <a:solidFill>
            <a:srgbClr val="FFE4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29"/>
          <p:cNvSpPr txBox="1"/>
          <p:nvPr/>
        </p:nvSpPr>
        <p:spPr>
          <a:xfrm>
            <a:off x="7134149" y="3955205"/>
            <a:ext cx="33933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단순화된 평가 (LFW만 사용, IJB-C 미평가)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3" name="Google Shape;953;p2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734556" y="4682153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29"/>
          <p:cNvSpPr/>
          <p:nvPr/>
        </p:nvSpPr>
        <p:spPr>
          <a:xfrm>
            <a:off x="6676949" y="5311260"/>
            <a:ext cx="304500" cy="304500"/>
          </a:xfrm>
          <a:prstGeom prst="ellipse">
            <a:avLst/>
          </a:prstGeom>
          <a:solidFill>
            <a:srgbClr val="FFE4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29"/>
          <p:cNvSpPr txBox="1"/>
          <p:nvPr/>
        </p:nvSpPr>
        <p:spPr>
          <a:xfrm>
            <a:off x="7134149" y="4641005"/>
            <a:ext cx="27936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짧은 훈련 라운드 (5 라운드만 실행)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6" name="Google Shape;956;p2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734556" y="5367953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29"/>
          <p:cNvSpPr txBox="1"/>
          <p:nvPr/>
        </p:nvSpPr>
        <p:spPr>
          <a:xfrm>
            <a:off x="7134149" y="5326805"/>
            <a:ext cx="27843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400"/>
              <a:buFont typeface="Noto Sans KR"/>
              <a:buNone/>
            </a:pPr>
            <a:r>
              <a:rPr lang="en-US" sz="1400" b="0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DFC 모듈 등 일부 고급 기능 미구현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29"/>
          <p:cNvSpPr/>
          <p:nvPr/>
        </p:nvSpPr>
        <p:spPr>
          <a:xfrm>
            <a:off x="150" y="1037845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29"/>
          <p:cNvSpPr txBox="1"/>
          <p:nvPr/>
        </p:nvSpPr>
        <p:spPr>
          <a:xfrm>
            <a:off x="7292340" y="442570"/>
            <a:ext cx="4572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Significance &amp; Limitations of Re-implementation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9"/>
          <p:cNvSpPr txBox="1"/>
          <p:nvPr/>
        </p:nvSpPr>
        <p:spPr>
          <a:xfrm>
            <a:off x="476402" y="295351"/>
            <a:ext cx="390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재구현의 의의 및 한계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30"/>
          <p:cNvSpPr txBox="1"/>
          <p:nvPr/>
        </p:nvSpPr>
        <p:spPr>
          <a:xfrm>
            <a:off x="476402" y="295351"/>
            <a:ext cx="4005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확장 방향 </a:t>
            </a:r>
            <a:r>
              <a:rPr lang="en-US" sz="3100" b="1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및</a:t>
            </a: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 응용 분야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30"/>
          <p:cNvSpPr txBox="1"/>
          <p:nvPr/>
        </p:nvSpPr>
        <p:spPr>
          <a:xfrm>
            <a:off x="7892186" y="442570"/>
            <a:ext cx="3972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Future Directions &amp; Potential Applications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30"/>
          <p:cNvSpPr/>
          <p:nvPr/>
        </p:nvSpPr>
        <p:spPr>
          <a:xfrm>
            <a:off x="476402" y="1495044"/>
            <a:ext cx="5429700" cy="4981800"/>
          </a:xfrm>
          <a:prstGeom prst="roundRect">
            <a:avLst>
              <a:gd name="adj" fmla="val 562"/>
            </a:avLst>
          </a:prstGeom>
          <a:solidFill>
            <a:srgbClr val="EFF6FF"/>
          </a:solidFill>
          <a:ln w="12700" cap="flat" cmpd="sng">
            <a:solidFill>
              <a:srgbClr val="BFDBFE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3B82F6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0"/>
          <p:cNvSpPr/>
          <p:nvPr/>
        </p:nvSpPr>
        <p:spPr>
          <a:xfrm>
            <a:off x="714146" y="2276856"/>
            <a:ext cx="4953300" cy="19200"/>
          </a:xfrm>
          <a:prstGeom prst="rect">
            <a:avLst/>
          </a:pr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0" name="Google Shape;970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46" y="1781251"/>
            <a:ext cx="30449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30"/>
          <p:cNvSpPr txBox="1"/>
          <p:nvPr/>
        </p:nvSpPr>
        <p:spPr>
          <a:xfrm>
            <a:off x="1162202" y="1742846"/>
            <a:ext cx="41724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2100"/>
              <a:buFont typeface="Noto Sans KR"/>
              <a:buNone/>
            </a:pPr>
            <a:r>
              <a:rPr lang="en-US" sz="2100" b="1" i="0" u="none" strike="noStrike" cap="none">
                <a:solidFill>
                  <a:srgbClr val="1D4ED8"/>
                </a:solidFill>
                <a:latin typeface="Noto Sans KR"/>
                <a:ea typeface="Noto Sans KR"/>
                <a:cs typeface="Noto Sans KR"/>
                <a:sym typeface="Noto Sans KR"/>
              </a:rPr>
              <a:t>확장 방향 (Research Extension)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30"/>
          <p:cNvSpPr/>
          <p:nvPr/>
        </p:nvSpPr>
        <p:spPr>
          <a:xfrm>
            <a:off x="714146" y="2486254"/>
            <a:ext cx="4953300" cy="685800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0"/>
          <p:cNvSpPr/>
          <p:nvPr/>
        </p:nvSpPr>
        <p:spPr>
          <a:xfrm>
            <a:off x="714146" y="4109314"/>
            <a:ext cx="4953300" cy="685800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0"/>
          <p:cNvSpPr/>
          <p:nvPr/>
        </p:nvSpPr>
        <p:spPr>
          <a:xfrm>
            <a:off x="866851" y="2634386"/>
            <a:ext cx="381300" cy="381300"/>
          </a:xfrm>
          <a:prstGeom prst="roundRect">
            <a:avLst>
              <a:gd name="adj" fmla="val 47962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5" name="Google Shape;975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151" y="2748686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30"/>
          <p:cNvSpPr/>
          <p:nvPr/>
        </p:nvSpPr>
        <p:spPr>
          <a:xfrm>
            <a:off x="714146" y="3297326"/>
            <a:ext cx="4953300" cy="685800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0"/>
          <p:cNvSpPr/>
          <p:nvPr/>
        </p:nvSpPr>
        <p:spPr>
          <a:xfrm>
            <a:off x="714146" y="4920386"/>
            <a:ext cx="4953300" cy="685800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0"/>
          <p:cNvSpPr/>
          <p:nvPr/>
        </p:nvSpPr>
        <p:spPr>
          <a:xfrm>
            <a:off x="714596" y="5731416"/>
            <a:ext cx="4953300" cy="685800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0"/>
          <p:cNvSpPr/>
          <p:nvPr/>
        </p:nvSpPr>
        <p:spPr>
          <a:xfrm>
            <a:off x="866851" y="3446374"/>
            <a:ext cx="381300" cy="381300"/>
          </a:xfrm>
          <a:prstGeom prst="roundRect">
            <a:avLst>
              <a:gd name="adj" fmla="val 47962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0"/>
          <p:cNvSpPr/>
          <p:nvPr/>
        </p:nvSpPr>
        <p:spPr>
          <a:xfrm>
            <a:off x="866851" y="4257446"/>
            <a:ext cx="381300" cy="381300"/>
          </a:xfrm>
          <a:prstGeom prst="roundRect">
            <a:avLst>
              <a:gd name="adj" fmla="val 47962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0"/>
          <p:cNvSpPr/>
          <p:nvPr/>
        </p:nvSpPr>
        <p:spPr>
          <a:xfrm>
            <a:off x="866851" y="5069434"/>
            <a:ext cx="381300" cy="381300"/>
          </a:xfrm>
          <a:prstGeom prst="roundRect">
            <a:avLst>
              <a:gd name="adj" fmla="val 47962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0"/>
          <p:cNvSpPr txBox="1"/>
          <p:nvPr/>
        </p:nvSpPr>
        <p:spPr>
          <a:xfrm>
            <a:off x="1399946" y="2600554"/>
            <a:ext cx="17484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GPU 환경 대규모 실험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30"/>
          <p:cNvSpPr txBox="1"/>
          <p:nvPr/>
        </p:nvSpPr>
        <p:spPr>
          <a:xfrm>
            <a:off x="1399946" y="5034686"/>
            <a:ext cx="19011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FL 알고리즘 비교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30"/>
          <p:cNvSpPr txBox="1"/>
          <p:nvPr/>
        </p:nvSpPr>
        <p:spPr>
          <a:xfrm>
            <a:off x="1399946" y="2866644"/>
            <a:ext cx="27102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 수 및 ID 규모 확대하여 확장성 검증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5" name="Google Shape;985;p3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151" y="3560674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30"/>
          <p:cNvSpPr txBox="1"/>
          <p:nvPr/>
        </p:nvSpPr>
        <p:spPr>
          <a:xfrm>
            <a:off x="1399946" y="3411626"/>
            <a:ext cx="1558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DFC 모듈 완전 구현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30"/>
          <p:cNvSpPr txBox="1"/>
          <p:nvPr/>
        </p:nvSpPr>
        <p:spPr>
          <a:xfrm>
            <a:off x="1399946" y="3678631"/>
            <a:ext cx="30723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개인화 성능 극대화를 위한 DFC 전체 파이프라인 적용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8" name="Google Shape;988;p3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1151" y="4371746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30"/>
          <p:cNvSpPr/>
          <p:nvPr/>
        </p:nvSpPr>
        <p:spPr>
          <a:xfrm>
            <a:off x="867301" y="5880464"/>
            <a:ext cx="381300" cy="381300"/>
          </a:xfrm>
          <a:prstGeom prst="roundRect">
            <a:avLst>
              <a:gd name="adj" fmla="val 47962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0"/>
          <p:cNvSpPr txBox="1"/>
          <p:nvPr/>
        </p:nvSpPr>
        <p:spPr>
          <a:xfrm>
            <a:off x="1399946" y="4223614"/>
            <a:ext cx="16248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IJB-C 벤치마크 평가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30"/>
          <p:cNvSpPr txBox="1"/>
          <p:nvPr/>
        </p:nvSpPr>
        <p:spPr>
          <a:xfrm>
            <a:off x="1399946" y="4489704"/>
            <a:ext cx="2520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LFW를 넘어선 고난이도 데이터셋 성능 평가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2" name="Google Shape;992;p30" descr="preencoded.png"/>
          <p:cNvPicPr preferRelativeResize="0"/>
          <p:nvPr/>
        </p:nvPicPr>
        <p:blipFill rotWithShape="1">
          <a:blip r:embed="rId7">
            <a:alphaModFix/>
          </a:blip>
          <a:srcRect t="-180" b="-180"/>
          <a:stretch/>
        </p:blipFill>
        <p:spPr>
          <a:xfrm>
            <a:off x="961949" y="5183734"/>
            <a:ext cx="19019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30"/>
          <p:cNvSpPr txBox="1"/>
          <p:nvPr/>
        </p:nvSpPr>
        <p:spPr>
          <a:xfrm>
            <a:off x="1399946" y="5301691"/>
            <a:ext cx="27861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FedProx, Scaffold 등 최신 FL 기법과 성능 비교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4" name="Google Shape;994;p30" descr="preencoded.png"/>
          <p:cNvPicPr preferRelativeResize="0"/>
          <p:nvPr/>
        </p:nvPicPr>
        <p:blipFill rotWithShape="1">
          <a:blip r:embed="rId8">
            <a:alphaModFix/>
          </a:blip>
          <a:srcRect t="-40" b="-50"/>
          <a:stretch/>
        </p:blipFill>
        <p:spPr>
          <a:xfrm>
            <a:off x="990745" y="5994764"/>
            <a:ext cx="133502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30"/>
          <p:cNvSpPr txBox="1"/>
          <p:nvPr/>
        </p:nvSpPr>
        <p:spPr>
          <a:xfrm>
            <a:off x="1400396" y="5845716"/>
            <a:ext cx="14913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추가 데이터셋 확장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30"/>
          <p:cNvSpPr txBox="1"/>
          <p:nvPr/>
        </p:nvSpPr>
        <p:spPr>
          <a:xfrm>
            <a:off x="1400396" y="6112721"/>
            <a:ext cx="26718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인종/연령 다양성 확보를 위한 데이터셋 다변화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30"/>
          <p:cNvSpPr/>
          <p:nvPr/>
        </p:nvSpPr>
        <p:spPr>
          <a:xfrm>
            <a:off x="6286500" y="1495044"/>
            <a:ext cx="5429700" cy="4981800"/>
          </a:xfrm>
          <a:prstGeom prst="roundRect">
            <a:avLst>
              <a:gd name="adj" fmla="val 562"/>
            </a:avLst>
          </a:prstGeom>
          <a:solidFill>
            <a:srgbClr val="F0FDF4"/>
          </a:solidFill>
          <a:ln w="12700" cap="flat" cmpd="sng">
            <a:solidFill>
              <a:srgbClr val="BBF7D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22C55E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0"/>
          <p:cNvSpPr/>
          <p:nvPr/>
        </p:nvSpPr>
        <p:spPr>
          <a:xfrm>
            <a:off x="6524244" y="2276856"/>
            <a:ext cx="4953300" cy="19200"/>
          </a:xfrm>
          <a:prstGeom prst="rect">
            <a:avLst/>
          </a:pr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9" name="Google Shape;999;p30" descr="preencoded.png"/>
          <p:cNvPicPr preferRelativeResize="0"/>
          <p:nvPr/>
        </p:nvPicPr>
        <p:blipFill rotWithShape="1">
          <a:blip r:embed="rId9">
            <a:alphaModFix/>
          </a:blip>
          <a:srcRect l="-50" r="-50"/>
          <a:stretch/>
        </p:blipFill>
        <p:spPr>
          <a:xfrm>
            <a:off x="6524244" y="1781251"/>
            <a:ext cx="228600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30"/>
          <p:cNvSpPr txBox="1"/>
          <p:nvPr/>
        </p:nvSpPr>
        <p:spPr>
          <a:xfrm>
            <a:off x="6896405" y="1742846"/>
            <a:ext cx="37911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2100"/>
              <a:buFont typeface="Noto Sans KR"/>
              <a:buNone/>
            </a:pPr>
            <a:r>
              <a:rPr lang="en-US" sz="2100" b="1" i="0" u="none" strike="noStrike" cap="none">
                <a:solidFill>
                  <a:srgbClr val="15803D"/>
                </a:solidFill>
                <a:latin typeface="Noto Sans KR"/>
                <a:ea typeface="Noto Sans KR"/>
                <a:cs typeface="Noto Sans KR"/>
                <a:sym typeface="Noto Sans KR"/>
              </a:rPr>
              <a:t>예상 응용 분야 (Applications)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30"/>
          <p:cNvSpPr/>
          <p:nvPr/>
        </p:nvSpPr>
        <p:spPr>
          <a:xfrm>
            <a:off x="6524244" y="2486254"/>
            <a:ext cx="4953300" cy="685800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0"/>
          <p:cNvSpPr/>
          <p:nvPr/>
        </p:nvSpPr>
        <p:spPr>
          <a:xfrm>
            <a:off x="6676949" y="2634386"/>
            <a:ext cx="381300" cy="381300"/>
          </a:xfrm>
          <a:prstGeom prst="roundRect">
            <a:avLst>
              <a:gd name="adj" fmla="val 47962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3" name="Google Shape;1003;p30" descr="preencoded.png"/>
          <p:cNvPicPr preferRelativeResize="0"/>
          <p:nvPr/>
        </p:nvPicPr>
        <p:blipFill rotWithShape="1">
          <a:blip r:embed="rId10">
            <a:alphaModFix/>
          </a:blip>
          <a:srcRect t="-180" b="-180"/>
          <a:stretch/>
        </p:blipFill>
        <p:spPr>
          <a:xfrm>
            <a:off x="6772046" y="2748686"/>
            <a:ext cx="19019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30"/>
          <p:cNvSpPr/>
          <p:nvPr/>
        </p:nvSpPr>
        <p:spPr>
          <a:xfrm>
            <a:off x="6524244" y="3297326"/>
            <a:ext cx="4953300" cy="685800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0"/>
          <p:cNvSpPr/>
          <p:nvPr/>
        </p:nvSpPr>
        <p:spPr>
          <a:xfrm>
            <a:off x="6524244" y="4109314"/>
            <a:ext cx="4953300" cy="685800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0"/>
          <p:cNvSpPr/>
          <p:nvPr/>
        </p:nvSpPr>
        <p:spPr>
          <a:xfrm>
            <a:off x="6524244" y="4920386"/>
            <a:ext cx="4953300" cy="685800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0"/>
          <p:cNvSpPr/>
          <p:nvPr/>
        </p:nvSpPr>
        <p:spPr>
          <a:xfrm>
            <a:off x="6524244" y="5732374"/>
            <a:ext cx="4953300" cy="685800"/>
          </a:xfrm>
          <a:prstGeom prst="roundRect">
            <a:avLst>
              <a:gd name="adj" fmla="val 18519"/>
            </a:avLst>
          </a:prstGeom>
          <a:solidFill>
            <a:srgbClr val="FFFFFF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0"/>
          <p:cNvSpPr/>
          <p:nvPr/>
        </p:nvSpPr>
        <p:spPr>
          <a:xfrm>
            <a:off x="6676949" y="3446374"/>
            <a:ext cx="381300" cy="381300"/>
          </a:xfrm>
          <a:prstGeom prst="roundRect">
            <a:avLst>
              <a:gd name="adj" fmla="val 47962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0"/>
          <p:cNvSpPr/>
          <p:nvPr/>
        </p:nvSpPr>
        <p:spPr>
          <a:xfrm>
            <a:off x="6676949" y="4257446"/>
            <a:ext cx="381300" cy="381300"/>
          </a:xfrm>
          <a:prstGeom prst="roundRect">
            <a:avLst>
              <a:gd name="adj" fmla="val 47962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0"/>
          <p:cNvSpPr/>
          <p:nvPr/>
        </p:nvSpPr>
        <p:spPr>
          <a:xfrm>
            <a:off x="6676949" y="5069434"/>
            <a:ext cx="381300" cy="381300"/>
          </a:xfrm>
          <a:prstGeom prst="roundRect">
            <a:avLst>
              <a:gd name="adj" fmla="val 47962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0"/>
          <p:cNvSpPr txBox="1"/>
          <p:nvPr/>
        </p:nvSpPr>
        <p:spPr>
          <a:xfrm>
            <a:off x="7210044" y="2600554"/>
            <a:ext cx="1558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의료/금융 생체 인식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30"/>
          <p:cNvSpPr txBox="1"/>
          <p:nvPr/>
        </p:nvSpPr>
        <p:spPr>
          <a:xfrm>
            <a:off x="7210044" y="2866644"/>
            <a:ext cx="27486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개인정보 보호가 필수적인 고민감도 데이터 활용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3" name="Google Shape;1013;p30" descr="preencoded.png"/>
          <p:cNvPicPr preferRelativeResize="0"/>
          <p:nvPr/>
        </p:nvPicPr>
        <p:blipFill rotWithShape="1">
          <a:blip r:embed="rId11">
            <a:alphaModFix/>
          </a:blip>
          <a:srcRect t="-100" b="-100"/>
          <a:stretch/>
        </p:blipFill>
        <p:spPr>
          <a:xfrm>
            <a:off x="6810451" y="3560674"/>
            <a:ext cx="114300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30"/>
          <p:cNvSpPr/>
          <p:nvPr/>
        </p:nvSpPr>
        <p:spPr>
          <a:xfrm>
            <a:off x="6676949" y="5880506"/>
            <a:ext cx="381300" cy="381300"/>
          </a:xfrm>
          <a:prstGeom prst="roundRect">
            <a:avLst>
              <a:gd name="adj" fmla="val 47962"/>
            </a:avLst>
          </a:prstGeom>
          <a:solidFill>
            <a:srgbClr val="DCF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0"/>
          <p:cNvSpPr txBox="1"/>
          <p:nvPr/>
        </p:nvSpPr>
        <p:spPr>
          <a:xfrm>
            <a:off x="7210044" y="3411626"/>
            <a:ext cx="1700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다국적 기업 접근 제어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30"/>
          <p:cNvSpPr txBox="1"/>
          <p:nvPr/>
        </p:nvSpPr>
        <p:spPr>
          <a:xfrm>
            <a:off x="7210044" y="4223614"/>
            <a:ext cx="2167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엣지 디바이스 (On-Device)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30"/>
          <p:cNvSpPr txBox="1"/>
          <p:nvPr/>
        </p:nvSpPr>
        <p:spPr>
          <a:xfrm>
            <a:off x="7210044" y="3678631"/>
            <a:ext cx="28914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국가 간 데이터 이동 제한 준수 및 통합 인증 시스템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8" name="Google Shape;1018;p30" descr="preencoded.png"/>
          <p:cNvPicPr preferRelativeResize="0"/>
          <p:nvPr/>
        </p:nvPicPr>
        <p:blipFill rotWithShape="1">
          <a:blip r:embed="rId12">
            <a:alphaModFix/>
          </a:blip>
          <a:srcRect t="-100" b="-100"/>
          <a:stretch/>
        </p:blipFill>
        <p:spPr>
          <a:xfrm>
            <a:off x="6810451" y="4371746"/>
            <a:ext cx="114300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30"/>
          <p:cNvSpPr txBox="1"/>
          <p:nvPr/>
        </p:nvSpPr>
        <p:spPr>
          <a:xfrm>
            <a:off x="7210044" y="5034686"/>
            <a:ext cx="17484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공공 안전 및 도시 감시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30"/>
          <p:cNvSpPr txBox="1"/>
          <p:nvPr/>
        </p:nvSpPr>
        <p:spPr>
          <a:xfrm>
            <a:off x="7210044" y="4489704"/>
            <a:ext cx="25869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스마트폰/IoT 기기에서의 실시간 개인화 인식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1" name="Google Shape;1021;p30" descr="preencoded.png"/>
          <p:cNvPicPr preferRelativeResize="0"/>
          <p:nvPr/>
        </p:nvPicPr>
        <p:blipFill rotWithShape="1">
          <a:blip r:embed="rId13">
            <a:alphaModFix/>
          </a:blip>
          <a:srcRect t="-180" b="-180"/>
          <a:stretch/>
        </p:blipFill>
        <p:spPr>
          <a:xfrm>
            <a:off x="6772046" y="5183734"/>
            <a:ext cx="19019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30"/>
          <p:cNvSpPr txBox="1"/>
          <p:nvPr/>
        </p:nvSpPr>
        <p:spPr>
          <a:xfrm>
            <a:off x="7210044" y="5301691"/>
            <a:ext cx="27486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프라이버시를 침해하지 않는 지능형 감시 시스템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3" name="Google Shape;1023;p30" descr="preencoded.png"/>
          <p:cNvPicPr preferRelativeResize="0"/>
          <p:nvPr/>
        </p:nvPicPr>
        <p:blipFill rotWithShape="1">
          <a:blip r:embed="rId14">
            <a:alphaModFix/>
          </a:blip>
          <a:srcRect t="-180" b="-180"/>
          <a:stretch/>
        </p:blipFill>
        <p:spPr>
          <a:xfrm>
            <a:off x="6772046" y="5994806"/>
            <a:ext cx="19019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30"/>
          <p:cNvSpPr txBox="1"/>
          <p:nvPr/>
        </p:nvSpPr>
        <p:spPr>
          <a:xfrm>
            <a:off x="7210044" y="5846674"/>
            <a:ext cx="1700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4155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334155"/>
                </a:solidFill>
                <a:latin typeface="Noto Sans KR"/>
                <a:ea typeface="Noto Sans KR"/>
                <a:cs typeface="Noto Sans KR"/>
                <a:sym typeface="Noto Sans KR"/>
              </a:rPr>
              <a:t>교육 및 연구 벤치마크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30"/>
          <p:cNvSpPr txBox="1"/>
          <p:nvPr/>
        </p:nvSpPr>
        <p:spPr>
          <a:xfrm>
            <a:off x="7210044" y="6113678"/>
            <a:ext cx="28821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FL 기반 얼굴 인식 연구를 위한 표준 벤치마크 제공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30"/>
          <p:cNvSpPr/>
          <p:nvPr/>
        </p:nvSpPr>
        <p:spPr>
          <a:xfrm>
            <a:off x="0" y="1076249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31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1"/>
          <p:cNvSpPr/>
          <p:nvPr/>
        </p:nvSpPr>
        <p:spPr>
          <a:xfrm>
            <a:off x="0" y="-42975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1"/>
          <p:cNvSpPr/>
          <p:nvPr/>
        </p:nvSpPr>
        <p:spPr>
          <a:xfrm>
            <a:off x="8382305" y="-1904695"/>
            <a:ext cx="5715000" cy="5715000"/>
          </a:xfrm>
          <a:prstGeom prst="ellipse">
            <a:avLst/>
          </a:prstGeom>
          <a:solidFill>
            <a:srgbClr val="3B82F6">
              <a:alpha val="9800"/>
            </a:srgbClr>
          </a:solidFill>
          <a:ln w="508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1"/>
          <p:cNvSpPr/>
          <p:nvPr/>
        </p:nvSpPr>
        <p:spPr>
          <a:xfrm>
            <a:off x="-952805" y="4953305"/>
            <a:ext cx="3810300" cy="3810300"/>
          </a:xfrm>
          <a:prstGeom prst="ellipse">
            <a:avLst/>
          </a:prstGeom>
          <a:solidFill>
            <a:srgbClr val="3B82F6">
              <a:alpha val="9800"/>
            </a:srgbClr>
          </a:solidFill>
          <a:ln w="254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1"/>
          <p:cNvSpPr txBox="1"/>
          <p:nvPr/>
        </p:nvSpPr>
        <p:spPr>
          <a:xfrm>
            <a:off x="4657497" y="1235209"/>
            <a:ext cx="2876700" cy="1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08</a:t>
            </a:r>
            <a:endParaRPr sz="1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31"/>
          <p:cNvSpPr txBox="1"/>
          <p:nvPr/>
        </p:nvSpPr>
        <p:spPr>
          <a:xfrm>
            <a:off x="3663086" y="3016606"/>
            <a:ext cx="52104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3600"/>
              <a:buFont typeface="Noto Sans KR"/>
              <a:buNone/>
            </a:pPr>
            <a:r>
              <a:rPr lang="en-US" sz="3600" b="1" i="0" u="none" strike="noStrike" cap="none" dirty="0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CONCLUSION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31"/>
          <p:cNvSpPr txBox="1"/>
          <p:nvPr/>
        </p:nvSpPr>
        <p:spPr>
          <a:xfrm>
            <a:off x="4695444" y="3940150"/>
            <a:ext cx="3110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oto Sans KR"/>
              <a:buNone/>
            </a:pPr>
            <a:r>
              <a:rPr lang="en-US" sz="3100" b="1" i="0" u="none" strike="noStrike" cap="none" dirty="0" err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 sz="3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2"/>
          <p:cNvSpPr txBox="1"/>
          <p:nvPr/>
        </p:nvSpPr>
        <p:spPr>
          <a:xfrm>
            <a:off x="476402" y="213970"/>
            <a:ext cx="1034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결론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32"/>
          <p:cNvSpPr txBox="1"/>
          <p:nvPr/>
        </p:nvSpPr>
        <p:spPr>
          <a:xfrm>
            <a:off x="10329062" y="362102"/>
            <a:ext cx="1534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요약 및 핵심 요점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32"/>
          <p:cNvSpPr/>
          <p:nvPr/>
        </p:nvSpPr>
        <p:spPr>
          <a:xfrm>
            <a:off x="1147701" y="3907246"/>
            <a:ext cx="9314459" cy="843070"/>
          </a:xfrm>
          <a:prstGeom prst="roundRect">
            <a:avLst>
              <a:gd name="adj" fmla="val 9877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2"/>
          <p:cNvSpPr/>
          <p:nvPr/>
        </p:nvSpPr>
        <p:spPr>
          <a:xfrm>
            <a:off x="1147701" y="4912165"/>
            <a:ext cx="9281155" cy="828300"/>
          </a:xfrm>
          <a:prstGeom prst="roundRect">
            <a:avLst>
              <a:gd name="adj" fmla="val 15224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2"/>
          <p:cNvSpPr/>
          <p:nvPr/>
        </p:nvSpPr>
        <p:spPr>
          <a:xfrm>
            <a:off x="1385446" y="4107500"/>
            <a:ext cx="304500" cy="304500"/>
          </a:xfrm>
          <a:prstGeom prst="ellipse">
            <a:avLst/>
          </a:prstGeom>
          <a:solidFill>
            <a:srgbClr val="EFF6FF"/>
          </a:solidFill>
          <a:ln w="25400" cap="flat" cmpd="sng">
            <a:solidFill>
              <a:srgbClr val="DBEA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2" name="Google Shape;1052;p32" descr="preencoded.png"/>
          <p:cNvPicPr preferRelativeResize="0"/>
          <p:nvPr/>
        </p:nvPicPr>
        <p:blipFill rotWithShape="1">
          <a:blip r:embed="rId3">
            <a:alphaModFix/>
          </a:blip>
          <a:srcRect t="-1103" b="-1093"/>
          <a:stretch/>
        </p:blipFill>
        <p:spPr>
          <a:xfrm>
            <a:off x="1480544" y="4193453"/>
            <a:ext cx="114300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32"/>
          <p:cNvSpPr txBox="1"/>
          <p:nvPr/>
        </p:nvSpPr>
        <p:spPr>
          <a:xfrm>
            <a:off x="1861849" y="4069095"/>
            <a:ext cx="16533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300"/>
              <a:buFont typeface="Noto Sans KR"/>
              <a:buNone/>
            </a:pPr>
            <a:r>
              <a:rPr lang="en-US" sz="1300" b="1" i="0" u="none" strike="noStrike" cap="none" dirty="0" err="1">
                <a:solidFill>
                  <a:srgbClr val="1E293B"/>
                </a:solidFill>
                <a:latin typeface="Noto Sans KR"/>
                <a:ea typeface="Noto Sans KR"/>
                <a:cs typeface="Calibri"/>
                <a:sym typeface="Noto Sans KR"/>
              </a:rPr>
              <a:t>F</a:t>
            </a:r>
            <a:r>
              <a:rPr lang="en-US" sz="1300" b="1" dirty="0" err="1">
                <a:solidFill>
                  <a:srgbClr val="1E293B"/>
                </a:solidFill>
                <a:latin typeface="Noto Sans KR"/>
                <a:ea typeface="Noto Sans KR"/>
                <a:cs typeface="Calibri"/>
                <a:sym typeface="Noto Sans KR"/>
              </a:rPr>
              <a:t>edFR</a:t>
            </a: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32"/>
          <p:cNvSpPr txBox="1"/>
          <p:nvPr/>
        </p:nvSpPr>
        <p:spPr>
          <a:xfrm>
            <a:off x="1861848" y="5074928"/>
            <a:ext cx="2167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Clr>
                <a:srgbClr val="1E293B"/>
              </a:buClr>
              <a:buSzPts val="1300"/>
            </a:pPr>
            <a:r>
              <a:rPr lang="ko-KR" altLang="en-US" sz="1300" b="1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재구현을 통해 배운 점</a:t>
            </a: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32"/>
          <p:cNvSpPr txBox="1"/>
          <p:nvPr/>
        </p:nvSpPr>
        <p:spPr>
          <a:xfrm>
            <a:off x="1861848" y="4349816"/>
            <a:ext cx="7187149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100"/>
              <a:buFont typeface="Noto Sans KR"/>
              <a:buNone/>
            </a:pPr>
            <a:r>
              <a:rPr lang="en-US" sz="1100" b="0" i="0" u="none" strike="noStrike" cap="none" dirty="0" err="1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FedFR은</a:t>
            </a:r>
            <a:r>
              <a:rPr lang="en-US" sz="11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100" b="0" i="0" u="none" strike="noStrike" cap="none" dirty="0" err="1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일반화</a:t>
            </a:r>
            <a:r>
              <a:rPr lang="en-US" sz="11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 및 </a:t>
            </a:r>
            <a:r>
              <a:rPr lang="en-US" sz="1100" b="0" i="0" u="none" strike="noStrike" cap="none" dirty="0" err="1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개인화</a:t>
            </a:r>
            <a:r>
              <a:rPr lang="en-US" sz="11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100" b="0" i="0" u="none" strike="noStrike" cap="none" dirty="0" err="1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얼굴</a:t>
            </a:r>
            <a:r>
              <a:rPr lang="en-US" sz="11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100" b="0" i="0" u="none" strike="noStrike" cap="none" dirty="0" err="1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인식을</a:t>
            </a:r>
            <a:r>
              <a:rPr lang="en-US" sz="11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100" b="0" i="0" u="none" strike="noStrike" cap="none" dirty="0" err="1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동시에</a:t>
            </a:r>
            <a:r>
              <a:rPr lang="en-US" sz="11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en-US" sz="1100" b="0" i="0" u="none" strike="noStrike" cap="none" dirty="0" err="1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개선하</a:t>
            </a:r>
            <a:r>
              <a:rPr lang="ko-KR" altLang="en-US" sz="11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면서도 프라이버시 위험을 최소화</a:t>
            </a:r>
            <a:r>
              <a:rPr lang="en-US" sz="1100" b="0" i="0" u="none" strike="noStrike" cap="none" dirty="0" err="1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합니다</a:t>
            </a:r>
            <a:r>
              <a:rPr lang="en-US" sz="1100" b="0" i="0" u="none" strike="noStrike" cap="none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32"/>
          <p:cNvSpPr txBox="1"/>
          <p:nvPr/>
        </p:nvSpPr>
        <p:spPr>
          <a:xfrm>
            <a:off x="1861848" y="5477838"/>
            <a:ext cx="8567008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Clr>
                <a:srgbClr val="64748B"/>
              </a:buClr>
              <a:buSzPts val="1100"/>
            </a:pPr>
            <a:r>
              <a:rPr lang="ko-KR" altLang="en-US" sz="1100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연합 학습의 실질적 구현 난관과 해결책을 체득하고</a:t>
            </a:r>
            <a:r>
              <a:rPr lang="en-US" altLang="ko-KR" sz="1100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-KR" altLang="en-US" sz="1100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논문과 실제 구현의 간극을 메우는 경험을 쌓았습니다</a:t>
            </a:r>
            <a:r>
              <a:rPr lang="en-US" altLang="ko-KR" sz="1100" dirty="0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</a:p>
          <a:p>
            <a:pPr lvl="0">
              <a:buClr>
                <a:srgbClr val="64748B"/>
              </a:buClr>
              <a:buSzPts val="1100"/>
            </a:pPr>
            <a:endParaRPr lang="ko-KR" alt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32"/>
          <p:cNvSpPr/>
          <p:nvPr/>
        </p:nvSpPr>
        <p:spPr>
          <a:xfrm>
            <a:off x="1385445" y="5112418"/>
            <a:ext cx="304500" cy="304500"/>
          </a:xfrm>
          <a:prstGeom prst="ellipse">
            <a:avLst/>
          </a:prstGeom>
          <a:solidFill>
            <a:srgbClr val="FFF1F2"/>
          </a:solidFill>
          <a:ln w="25400" cap="flat" cmpd="sng">
            <a:solidFill>
              <a:srgbClr val="FECD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3" name="Google Shape;1073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1399" y="5198372"/>
            <a:ext cx="133502" cy="13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2" descr="preencoded.png"/>
          <p:cNvPicPr preferRelativeResize="0"/>
          <p:nvPr/>
        </p:nvPicPr>
        <p:blipFill rotWithShape="1">
          <a:blip r:embed="rId5">
            <a:alphaModFix/>
          </a:blip>
          <a:srcRect t="9010" b="9002"/>
          <a:stretch/>
        </p:blipFill>
        <p:spPr>
          <a:xfrm>
            <a:off x="4182042" y="1477676"/>
            <a:ext cx="4162352" cy="19046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32"/>
          <p:cNvSpPr txBox="1"/>
          <p:nvPr/>
        </p:nvSpPr>
        <p:spPr>
          <a:xfrm>
            <a:off x="5853039" y="3001063"/>
            <a:ext cx="8769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1800"/>
              <a:buFont typeface="Noto Sans KR"/>
              <a:buNone/>
            </a:pPr>
            <a:r>
              <a:rPr lang="en-US" sz="1800" b="1" i="0" u="none" strike="noStrike" cap="non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FedFR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32"/>
          <p:cNvSpPr txBox="1"/>
          <p:nvPr/>
        </p:nvSpPr>
        <p:spPr>
          <a:xfrm>
            <a:off x="5458018" y="3401570"/>
            <a:ext cx="16104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32"/>
          <p:cNvSpPr/>
          <p:nvPr/>
        </p:nvSpPr>
        <p:spPr>
          <a:xfrm>
            <a:off x="0" y="914400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050;p32">
            <a:extLst>
              <a:ext uri="{FF2B5EF4-FFF2-40B4-BE49-F238E27FC236}">
                <a16:creationId xmlns:a16="http://schemas.microsoft.com/office/drawing/2014/main" id="{F1C47343-B69E-4D9A-A5B7-AA07B798D5D4}"/>
              </a:ext>
            </a:extLst>
          </p:cNvPr>
          <p:cNvSpPr/>
          <p:nvPr/>
        </p:nvSpPr>
        <p:spPr>
          <a:xfrm>
            <a:off x="1181005" y="5875259"/>
            <a:ext cx="9281155" cy="828300"/>
          </a:xfrm>
          <a:prstGeom prst="roundRect">
            <a:avLst>
              <a:gd name="adj" fmla="val 15224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5400" dir="5400000" algn="bl" rotWithShape="0">
              <a:srgbClr val="000000">
                <a:alpha val="196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067;p32">
            <a:extLst>
              <a:ext uri="{FF2B5EF4-FFF2-40B4-BE49-F238E27FC236}">
                <a16:creationId xmlns:a16="http://schemas.microsoft.com/office/drawing/2014/main" id="{D980E83C-21D9-4FFD-8115-3DB7FCD07BA0}"/>
              </a:ext>
            </a:extLst>
          </p:cNvPr>
          <p:cNvSpPr txBox="1"/>
          <p:nvPr/>
        </p:nvSpPr>
        <p:spPr>
          <a:xfrm>
            <a:off x="1850243" y="6295498"/>
            <a:ext cx="8567008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Clr>
                <a:srgbClr val="64748B"/>
              </a:buClr>
              <a:buSzPts val="1100"/>
            </a:pPr>
            <a:r>
              <a:rPr lang="en-US" altLang="ko-KR" sz="1100" dirty="0">
                <a:solidFill>
                  <a:srgbClr val="64748B"/>
                </a:solidFill>
                <a:latin typeface="Noto Sans KR"/>
                <a:ea typeface="Noto Sans KR"/>
                <a:cs typeface="Calibri"/>
                <a:sym typeface="Noto Sans KR"/>
              </a:rPr>
              <a:t>GPU </a:t>
            </a:r>
            <a:r>
              <a:rPr lang="ko-KR" altLang="en-US" sz="1100" dirty="0">
                <a:solidFill>
                  <a:srgbClr val="64748B"/>
                </a:solidFill>
                <a:latin typeface="Noto Sans KR"/>
                <a:ea typeface="Noto Sans KR"/>
                <a:cs typeface="Calibri"/>
                <a:sym typeface="Noto Sans KR"/>
              </a:rPr>
              <a:t>부재와 제한된 자원으로 인해 학습을 </a:t>
            </a:r>
            <a:r>
              <a:rPr lang="en-US" altLang="ko-KR" sz="1100" dirty="0">
                <a:solidFill>
                  <a:srgbClr val="64748B"/>
                </a:solidFill>
                <a:latin typeface="Noto Sans KR"/>
                <a:ea typeface="Noto Sans KR"/>
                <a:cs typeface="Calibri"/>
                <a:sym typeface="Noto Sans KR"/>
              </a:rPr>
              <a:t>5</a:t>
            </a:r>
            <a:r>
              <a:rPr lang="ko-KR" altLang="en-US" sz="1100" dirty="0" err="1">
                <a:solidFill>
                  <a:srgbClr val="64748B"/>
                </a:solidFill>
                <a:latin typeface="Noto Sans KR"/>
                <a:ea typeface="Noto Sans KR"/>
                <a:cs typeface="Calibri"/>
                <a:sym typeface="Noto Sans KR"/>
              </a:rPr>
              <a:t>라운드까지만</a:t>
            </a:r>
            <a:r>
              <a:rPr lang="ko-KR" altLang="en-US" sz="1100" dirty="0">
                <a:solidFill>
                  <a:srgbClr val="64748B"/>
                </a:solidFill>
                <a:latin typeface="Noto Sans KR"/>
                <a:ea typeface="Noto Sans KR"/>
                <a:cs typeface="Calibri"/>
                <a:sym typeface="Noto Sans KR"/>
              </a:rPr>
              <a:t> 진행하여 충분히 수렴시키지 못한 점이 아쉬웠습니다</a:t>
            </a:r>
            <a:r>
              <a:rPr lang="en-US" altLang="ko-KR" sz="1100" dirty="0">
                <a:solidFill>
                  <a:srgbClr val="64748B"/>
                </a:solidFill>
                <a:latin typeface="Noto Sans KR"/>
                <a:ea typeface="Noto Sans KR"/>
                <a:cs typeface="Calibri"/>
                <a:sym typeface="Noto Sans KR"/>
              </a:rPr>
              <a:t>.</a:t>
            </a:r>
            <a:endParaRPr lang="ko-KR" altLang="en-US"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17">
            <a:extLst>
              <a:ext uri="{FF2B5EF4-FFF2-40B4-BE49-F238E27FC236}">
                <a16:creationId xmlns:a16="http://schemas.microsoft.com/office/drawing/2014/main" id="{433CE831-AD64-4D45-B678-7EABB722ADDF}"/>
              </a:ext>
            </a:extLst>
          </p:cNvPr>
          <p:cNvSpPr/>
          <p:nvPr/>
        </p:nvSpPr>
        <p:spPr>
          <a:xfrm>
            <a:off x="1385445" y="6136437"/>
            <a:ext cx="304495" cy="304495"/>
          </a:xfrm>
          <a:prstGeom prst="ellipse">
            <a:avLst/>
          </a:prstGeom>
          <a:solidFill>
            <a:srgbClr val="DCFCE7"/>
          </a:solidFill>
          <a:ln w="25400">
            <a:solidFill>
              <a:srgbClr val="BBF7D0"/>
            </a:solidFill>
            <a:prstDash val="solid"/>
          </a:ln>
        </p:spPr>
      </p:sp>
      <p:pic>
        <p:nvPicPr>
          <p:cNvPr id="55" name="Image 2" descr="preencoded.png">
            <a:extLst>
              <a:ext uri="{FF2B5EF4-FFF2-40B4-BE49-F238E27FC236}">
                <a16:creationId xmlns:a16="http://schemas.microsoft.com/office/drawing/2014/main" id="{88DA3BFC-BCDF-4015-9383-4BFE442F858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71399" y="6222391"/>
            <a:ext cx="133502" cy="133502"/>
          </a:xfrm>
          <a:prstGeom prst="rect">
            <a:avLst/>
          </a:prstGeom>
        </p:spPr>
      </p:pic>
      <p:sp>
        <p:nvSpPr>
          <p:cNvPr id="56" name="Google Shape;1058;p32">
            <a:extLst>
              <a:ext uri="{FF2B5EF4-FFF2-40B4-BE49-F238E27FC236}">
                <a16:creationId xmlns:a16="http://schemas.microsoft.com/office/drawing/2014/main" id="{D8B4AA0D-38A1-4B45-A7A3-43C0168D941D}"/>
              </a:ext>
            </a:extLst>
          </p:cNvPr>
          <p:cNvSpPr txBox="1"/>
          <p:nvPr/>
        </p:nvSpPr>
        <p:spPr>
          <a:xfrm>
            <a:off x="1850243" y="6012537"/>
            <a:ext cx="2167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Clr>
                <a:srgbClr val="1E293B"/>
              </a:buClr>
              <a:buSzPts val="1300"/>
            </a:pPr>
            <a:r>
              <a:rPr lang="ko-KR" altLang="en-US" sz="1300" b="1" dirty="0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아쉬운 점</a:t>
            </a:r>
            <a:endParaRPr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8382305" y="-1904695"/>
            <a:ext cx="5715000" cy="5715000"/>
          </a:xfrm>
          <a:prstGeom prst="ellipse">
            <a:avLst/>
          </a:prstGeom>
          <a:solidFill>
            <a:srgbClr val="3B82F6">
              <a:alpha val="9800"/>
            </a:srgbClr>
          </a:solidFill>
          <a:ln w="508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-952805" y="4953305"/>
            <a:ext cx="3810300" cy="3810300"/>
          </a:xfrm>
          <a:prstGeom prst="ellipse">
            <a:avLst/>
          </a:prstGeom>
          <a:solidFill>
            <a:srgbClr val="3B82F6">
              <a:alpha val="9800"/>
            </a:srgbClr>
          </a:solidFill>
          <a:ln w="254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 txBox="1"/>
          <p:nvPr/>
        </p:nvSpPr>
        <p:spPr>
          <a:xfrm>
            <a:off x="4812072" y="1125084"/>
            <a:ext cx="2876700" cy="1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4215384" y="3016606"/>
            <a:ext cx="41058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3600"/>
              <a:buFont typeface="Noto Sans KR"/>
              <a:buNone/>
            </a:pPr>
            <a:r>
              <a:rPr lang="en-US" sz="36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INTRODUCTION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3423514" y="3940150"/>
            <a:ext cx="56538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연합 학습 기반 얼굴 인식의 과제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3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0F9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4" name="Google Shape;1094;p33" descr="preencoded.png"/>
          <p:cNvPicPr preferRelativeResize="0"/>
          <p:nvPr/>
        </p:nvPicPr>
        <p:blipFill rotWithShape="1">
          <a:blip r:embed="rId3">
            <a:alphaModFix/>
          </a:blip>
          <a:srcRect l="386" r="386"/>
          <a:stretch/>
        </p:blipFill>
        <p:spPr>
          <a:xfrm>
            <a:off x="0" y="0"/>
            <a:ext cx="12191697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33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>
              <a:alpha val="91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3"/>
          <p:cNvSpPr/>
          <p:nvPr/>
        </p:nvSpPr>
        <p:spPr>
          <a:xfrm>
            <a:off x="1809598" y="80467"/>
            <a:ext cx="8572500" cy="6705300"/>
          </a:xfrm>
          <a:prstGeom prst="roundRect">
            <a:avLst>
              <a:gd name="adj" fmla="val 465"/>
            </a:avLst>
          </a:prstGeom>
          <a:solidFill>
            <a:srgbClr val="FFFFFF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482600" dist="190500" dir="5400000" algn="bl" rotWithShape="0">
              <a:srgbClr val="1E3A8A">
                <a:alpha val="1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3"/>
          <p:cNvSpPr/>
          <p:nvPr/>
        </p:nvSpPr>
        <p:spPr>
          <a:xfrm>
            <a:off x="5762549" y="566014"/>
            <a:ext cx="666600" cy="666600"/>
          </a:xfrm>
          <a:prstGeom prst="ellipse">
            <a:avLst/>
          </a:prstGeom>
          <a:solidFill>
            <a:srgbClr val="EFF6FF"/>
          </a:solidFill>
          <a:ln>
            <a:noFill/>
          </a:ln>
          <a:effectLst>
            <a:outerShdw blurRad="101600" dist="381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8" name="Google Shape;1098;p33" descr="preencoded.png"/>
          <p:cNvPicPr preferRelativeResize="0"/>
          <p:nvPr/>
        </p:nvPicPr>
        <p:blipFill rotWithShape="1">
          <a:blip r:embed="rId4">
            <a:alphaModFix/>
          </a:blip>
          <a:srcRect t="-30" b="-30"/>
          <a:stretch/>
        </p:blipFill>
        <p:spPr>
          <a:xfrm>
            <a:off x="6001207" y="747065"/>
            <a:ext cx="19019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33"/>
          <p:cNvSpPr txBox="1"/>
          <p:nvPr/>
        </p:nvSpPr>
        <p:spPr>
          <a:xfrm>
            <a:off x="4869180" y="1422806"/>
            <a:ext cx="28575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4200"/>
              <a:buFont typeface="Noto Sans KR"/>
              <a:buNone/>
            </a:pPr>
            <a:r>
              <a:rPr lang="en-US" sz="42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</a:t>
            </a:r>
            <a:endParaRPr sz="4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33"/>
          <p:cNvSpPr txBox="1"/>
          <p:nvPr/>
        </p:nvSpPr>
        <p:spPr>
          <a:xfrm>
            <a:off x="5309006" y="2115007"/>
            <a:ext cx="18105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2400"/>
              <a:buFont typeface="Noto Sans KR"/>
              <a:buNone/>
            </a:pPr>
            <a:r>
              <a:rPr lang="en-US" sz="24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질문 및 토론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33"/>
          <p:cNvSpPr/>
          <p:nvPr/>
        </p:nvSpPr>
        <p:spPr>
          <a:xfrm>
            <a:off x="5619902" y="2848356"/>
            <a:ext cx="952800" cy="38400"/>
          </a:xfrm>
          <a:prstGeom prst="roundRect">
            <a:avLst>
              <a:gd name="adj" fmla="val 1190470"/>
            </a:avLst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33"/>
          <p:cNvSpPr/>
          <p:nvPr/>
        </p:nvSpPr>
        <p:spPr>
          <a:xfrm>
            <a:off x="2391156" y="3172054"/>
            <a:ext cx="7410300" cy="1761900"/>
          </a:xfrm>
          <a:prstGeom prst="roundRect">
            <a:avLst>
              <a:gd name="adj" fmla="val 4488"/>
            </a:avLst>
          </a:prstGeom>
          <a:solidFill>
            <a:srgbClr val="F8FAFC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33"/>
          <p:cNvSpPr/>
          <p:nvPr/>
        </p:nvSpPr>
        <p:spPr>
          <a:xfrm>
            <a:off x="5403190" y="3419856"/>
            <a:ext cx="1390800" cy="276000"/>
          </a:xfrm>
          <a:prstGeom prst="roundRect">
            <a:avLst>
              <a:gd name="adj" fmla="val 68509"/>
            </a:avLst>
          </a:prstGeom>
          <a:solidFill>
            <a:srgbClr val="DBEA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4" name="Google Shape;1104;p33" descr="preencoded.png"/>
          <p:cNvPicPr preferRelativeResize="0"/>
          <p:nvPr/>
        </p:nvPicPr>
        <p:blipFill rotWithShape="1">
          <a:blip r:embed="rId5">
            <a:alphaModFix/>
          </a:blip>
          <a:srcRect l="-2509" r="-2509"/>
          <a:stretch/>
        </p:blipFill>
        <p:spPr>
          <a:xfrm>
            <a:off x="5517490" y="3491179"/>
            <a:ext cx="105156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33"/>
          <p:cNvSpPr txBox="1"/>
          <p:nvPr/>
        </p:nvSpPr>
        <p:spPr>
          <a:xfrm>
            <a:off x="5698541" y="3457346"/>
            <a:ext cx="1081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1000"/>
              <a:buFont typeface="Noto Sans KR"/>
              <a:buNone/>
            </a:pPr>
            <a:r>
              <a:rPr lang="en-US" sz="1000" b="1" i="0" u="none" strike="noStrike" cap="non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학회: AAAI 2022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33"/>
          <p:cNvSpPr txBox="1"/>
          <p:nvPr/>
        </p:nvSpPr>
        <p:spPr>
          <a:xfrm>
            <a:off x="3322015" y="3762756"/>
            <a:ext cx="5710500" cy="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논문: FedFR: Joint Optimization Federated Framework forGeneric and Personalized Face Recognition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7" name="Google Shape;1107;p33" descr="preencoded.png"/>
          <p:cNvPicPr preferRelativeResize="0"/>
          <p:nvPr/>
        </p:nvPicPr>
        <p:blipFill rotWithShape="1">
          <a:blip r:embed="rId6">
            <a:alphaModFix/>
          </a:blip>
          <a:srcRect t="-180" b="-180"/>
          <a:stretch/>
        </p:blipFill>
        <p:spPr>
          <a:xfrm>
            <a:off x="3601822" y="4501591"/>
            <a:ext cx="19019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33"/>
          <p:cNvSpPr txBox="1"/>
          <p:nvPr/>
        </p:nvSpPr>
        <p:spPr>
          <a:xfrm>
            <a:off x="3868826" y="4454042"/>
            <a:ext cx="448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200"/>
              <a:buFont typeface="Noto Sans KR"/>
              <a:buNone/>
            </a:pPr>
            <a:r>
              <a:rPr lang="en-US" sz="1200" b="1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저자: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33"/>
          <p:cNvSpPr txBox="1"/>
          <p:nvPr/>
        </p:nvSpPr>
        <p:spPr>
          <a:xfrm>
            <a:off x="4236415" y="4454042"/>
            <a:ext cx="4476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Chih-Ting Liu, Chien-Yi Wang, Shao-Yi Chien, Shang-Hong Lai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33"/>
          <p:cNvSpPr/>
          <p:nvPr/>
        </p:nvSpPr>
        <p:spPr>
          <a:xfrm>
            <a:off x="4217213" y="5215738"/>
            <a:ext cx="1848000" cy="495600"/>
          </a:xfrm>
          <a:prstGeom prst="roundRect">
            <a:avLst>
              <a:gd name="adj" fmla="val 42577"/>
            </a:avLst>
          </a:prstGeom>
          <a:solidFill>
            <a:srgbClr val="1F29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1" name="Google Shape;1111;p33" descr="preencoded.png"/>
          <p:cNvPicPr preferRelativeResize="0"/>
          <p:nvPr/>
        </p:nvPicPr>
        <p:blipFill rotWithShape="1">
          <a:blip r:embed="rId7">
            <a:alphaModFix/>
          </a:blip>
          <a:srcRect l="-1610" r="-1620"/>
          <a:stretch/>
        </p:blipFill>
        <p:spPr>
          <a:xfrm>
            <a:off x="4445813" y="5387645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33"/>
          <p:cNvSpPr txBox="1"/>
          <p:nvPr/>
        </p:nvSpPr>
        <p:spPr>
          <a:xfrm>
            <a:off x="4712818" y="5349240"/>
            <a:ext cx="1239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KR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깃허브: 소스 코드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33"/>
          <p:cNvSpPr/>
          <p:nvPr/>
        </p:nvSpPr>
        <p:spPr>
          <a:xfrm>
            <a:off x="6246266" y="5215738"/>
            <a:ext cx="1733700" cy="495600"/>
          </a:xfrm>
          <a:prstGeom prst="roundRect">
            <a:avLst>
              <a:gd name="adj" fmla="val 42577"/>
            </a:avLst>
          </a:prstGeom>
          <a:solidFill>
            <a:srgbClr val="FFFFFF"/>
          </a:solidFill>
          <a:ln w="25400" cap="flat" cmpd="sng">
            <a:solidFill>
              <a:srgbClr val="2563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4" name="Google Shape;1114;p3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94069" y="5387645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33"/>
          <p:cNvSpPr txBox="1"/>
          <p:nvPr/>
        </p:nvSpPr>
        <p:spPr>
          <a:xfrm>
            <a:off x="6760159" y="5349240"/>
            <a:ext cx="1086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1200"/>
              <a:buFont typeface="Noto Sans KR"/>
              <a:buNone/>
            </a:pPr>
            <a:r>
              <a:rPr lang="en-US" sz="1200" b="1" i="0" u="none" strike="noStrike" cap="none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DOI: 논문 읽기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33"/>
          <p:cNvSpPr txBox="1"/>
          <p:nvPr/>
        </p:nvSpPr>
        <p:spPr>
          <a:xfrm>
            <a:off x="3534156" y="6091733"/>
            <a:ext cx="52248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94A3B8"/>
                </a:solidFill>
                <a:latin typeface="Noto Sans KR"/>
                <a:ea typeface="Noto Sans KR"/>
                <a:cs typeface="Noto Sans KR"/>
                <a:sym typeface="Noto Sans KR"/>
              </a:rPr>
              <a:t>https://github.com/jackie840129/FedFR • https://doi.org/10.1609/aaai.v36i2.20057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33"/>
          <p:cNvSpPr txBox="1"/>
          <p:nvPr/>
        </p:nvSpPr>
        <p:spPr>
          <a:xfrm>
            <a:off x="4367174" y="6467551"/>
            <a:ext cx="35679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FedFR: 일반 및 개인화 얼굴 인식을 위한 연합 학습 프레임워크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 txBox="1"/>
          <p:nvPr/>
        </p:nvSpPr>
        <p:spPr>
          <a:xfrm>
            <a:off x="476402" y="295351"/>
            <a:ext cx="6882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연합 학습 기반 얼굴 인식의 과제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6"/>
          <p:cNvSpPr txBox="1"/>
          <p:nvPr/>
        </p:nvSpPr>
        <p:spPr>
          <a:xfrm>
            <a:off x="7760513" y="442570"/>
            <a:ext cx="4105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Privacy-Aware Face Recognition Challenges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476402" y="1495044"/>
            <a:ext cx="6620400" cy="4981800"/>
          </a:xfrm>
          <a:prstGeom prst="roundRect">
            <a:avLst>
              <a:gd name="adj" fmla="val 562"/>
            </a:avLst>
          </a:prstGeom>
          <a:solidFill>
            <a:srgbClr val="F1F5F9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25400" dir="27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676656" y="1695298"/>
            <a:ext cx="6219600" cy="4276500"/>
          </a:xfrm>
          <a:prstGeom prst="roundRect">
            <a:avLst>
              <a:gd name="adj" fmla="val 381"/>
            </a:avLst>
          </a:prstGeom>
          <a:solidFill>
            <a:srgbClr val="FFFFFF"/>
          </a:solidFill>
          <a:ln>
            <a:noFill/>
          </a:ln>
          <a:effectLst>
            <a:outerShdw blurRad="12700" dist="12700" dir="16200000" algn="bl" rotWithShape="0">
              <a:srgbClr val="000000">
                <a:alpha val="7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6" descr="preencoded.png"/>
          <p:cNvPicPr preferRelativeResize="0"/>
          <p:nvPr/>
        </p:nvPicPr>
        <p:blipFill rotWithShape="1">
          <a:blip r:embed="rId3">
            <a:alphaModFix/>
          </a:blip>
          <a:srcRect l="59" r="69"/>
          <a:stretch/>
        </p:blipFill>
        <p:spPr>
          <a:xfrm>
            <a:off x="752551" y="2141525"/>
            <a:ext cx="6067045" cy="339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9948" y="6121908"/>
            <a:ext cx="133502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6"/>
          <p:cNvSpPr txBox="1"/>
          <p:nvPr/>
        </p:nvSpPr>
        <p:spPr>
          <a:xfrm>
            <a:off x="2041855" y="6086246"/>
            <a:ext cx="37674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Centralized Learning vs. Federated Learning Comparision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7570318" y="1677924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6" descr="preencoded.png"/>
          <p:cNvPicPr preferRelativeResize="0"/>
          <p:nvPr/>
        </p:nvPicPr>
        <p:blipFill rotWithShape="1">
          <a:blip r:embed="rId5">
            <a:alphaModFix/>
          </a:blip>
          <a:srcRect l="-30" r="-40"/>
          <a:stretch/>
        </p:blipFill>
        <p:spPr>
          <a:xfrm>
            <a:off x="7637069" y="1754734"/>
            <a:ext cx="171907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6"/>
          <p:cNvSpPr/>
          <p:nvPr/>
        </p:nvSpPr>
        <p:spPr>
          <a:xfrm>
            <a:off x="7570318" y="2767889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/>
          <p:nvPr/>
        </p:nvSpPr>
        <p:spPr>
          <a:xfrm>
            <a:off x="8027518" y="1649578"/>
            <a:ext cx="26628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오픈셋 인식 (Open-set FR)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 txBox="1"/>
          <p:nvPr/>
        </p:nvSpPr>
        <p:spPr>
          <a:xfrm>
            <a:off x="8027518" y="1986991"/>
            <a:ext cx="37299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학습 및 테스트 신원이 서로 다름. 기기별로 ID 클래스가 상이한 분포를 가짐.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6" descr="preencoded.png"/>
          <p:cNvPicPr preferRelativeResize="0"/>
          <p:nvPr/>
        </p:nvPicPr>
        <p:blipFill rotWithShape="1">
          <a:blip r:embed="rId6">
            <a:alphaModFix/>
          </a:blip>
          <a:srcRect t="-40" b="-50"/>
          <a:stretch/>
        </p:blipFill>
        <p:spPr>
          <a:xfrm>
            <a:off x="7656271" y="2843784"/>
            <a:ext cx="133502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/>
          <p:nvPr/>
        </p:nvSpPr>
        <p:spPr>
          <a:xfrm>
            <a:off x="7570318" y="3857854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6"/>
          <p:cNvSpPr txBox="1"/>
          <p:nvPr/>
        </p:nvSpPr>
        <p:spPr>
          <a:xfrm>
            <a:off x="8027518" y="2739542"/>
            <a:ext cx="20721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불균형 및 부족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 txBox="1"/>
          <p:nvPr/>
        </p:nvSpPr>
        <p:spPr>
          <a:xfrm>
            <a:off x="8027518" y="3076956"/>
            <a:ext cx="3786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로컬 데이터셋이 매우 작고 불균형하며, 원본 이미지 공유가 불가능함.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6" descr="preencoded.png"/>
          <p:cNvPicPr preferRelativeResize="0"/>
          <p:nvPr/>
        </p:nvPicPr>
        <p:blipFill rotWithShape="1">
          <a:blip r:embed="rId7">
            <a:alphaModFix/>
          </a:blip>
          <a:srcRect t="-180" b="-180"/>
          <a:stretch/>
        </p:blipFill>
        <p:spPr>
          <a:xfrm>
            <a:off x="7627925" y="3933749"/>
            <a:ext cx="19019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8027518" y="3829507"/>
            <a:ext cx="22056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엄격한 프라이버시 제약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8027518" y="4166006"/>
            <a:ext cx="33102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이미지나 임베딩 전송 금지. 오직 모델 가중치(Weights)만 공유 가능.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7570318" y="5138014"/>
            <a:ext cx="4153200" cy="1162200"/>
          </a:xfrm>
          <a:prstGeom prst="roundRect">
            <a:avLst>
              <a:gd name="adj" fmla="val 7739"/>
            </a:avLst>
          </a:prstGeom>
          <a:solidFill>
            <a:srgbClr val="2563EB"/>
          </a:solidFill>
          <a:ln>
            <a:noFill/>
          </a:ln>
          <a:effectLst>
            <a:outerShdw blurRad="114300" dist="38100" dir="5400000" algn="bl" rotWithShape="0">
              <a:srgbClr val="2563EB">
                <a:alpha val="2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79715" y="5351983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/>
        </p:nvSpPr>
        <p:spPr>
          <a:xfrm>
            <a:off x="8027518" y="5309006"/>
            <a:ext cx="15390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FedFR의 핵심 목표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7779715" y="5632704"/>
            <a:ext cx="18909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글로벌(Generic) 성능과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 txBox="1"/>
          <p:nvPr/>
        </p:nvSpPr>
        <p:spPr>
          <a:xfrm>
            <a:off x="7779715" y="5873191"/>
            <a:ext cx="30531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개인화(Personalized) 성능의 동시 향상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0" y="1076249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>
            <a:off x="8382305" y="-1904695"/>
            <a:ext cx="5715000" cy="5715000"/>
          </a:xfrm>
          <a:prstGeom prst="ellipse">
            <a:avLst/>
          </a:prstGeom>
          <a:solidFill>
            <a:srgbClr val="3B82F6">
              <a:alpha val="9800"/>
            </a:srgbClr>
          </a:solidFill>
          <a:ln w="508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"/>
          <p:cNvSpPr/>
          <p:nvPr/>
        </p:nvSpPr>
        <p:spPr>
          <a:xfrm>
            <a:off x="-952805" y="4953305"/>
            <a:ext cx="3810300" cy="3810300"/>
          </a:xfrm>
          <a:prstGeom prst="ellipse">
            <a:avLst/>
          </a:prstGeom>
          <a:solidFill>
            <a:srgbClr val="3B82F6">
              <a:alpha val="9800"/>
            </a:srgbClr>
          </a:solidFill>
          <a:ln w="254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"/>
          <p:cNvSpPr txBox="1"/>
          <p:nvPr/>
        </p:nvSpPr>
        <p:spPr>
          <a:xfrm>
            <a:off x="4811597" y="1185259"/>
            <a:ext cx="2876700" cy="1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7"/>
          <p:cNvSpPr txBox="1"/>
          <p:nvPr/>
        </p:nvSpPr>
        <p:spPr>
          <a:xfrm>
            <a:off x="2676449" y="3016606"/>
            <a:ext cx="71826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3600"/>
              <a:buFont typeface="Noto Sans KR"/>
              <a:buNone/>
            </a:pPr>
            <a:r>
              <a:rPr lang="en-US" sz="36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MOTIVATION &amp; CHALLENGES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3937406" y="3940150"/>
            <a:ext cx="4625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FedFace 한계 vs FedFR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"/>
          <p:cNvSpPr txBox="1"/>
          <p:nvPr/>
        </p:nvSpPr>
        <p:spPr>
          <a:xfrm>
            <a:off x="476402" y="295351"/>
            <a:ext cx="5129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Motivation &amp; Challenges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8049463" y="442570"/>
            <a:ext cx="3810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FedFace Limitations vs. FedFR Solutions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476402" y="1495044"/>
            <a:ext cx="5429700" cy="4981800"/>
          </a:xfrm>
          <a:prstGeom prst="roundRect">
            <a:avLst>
              <a:gd name="adj" fmla="val 562"/>
            </a:avLst>
          </a:prstGeom>
          <a:solidFill>
            <a:srgbClr val="FFF1F2"/>
          </a:solidFill>
          <a:ln w="12700" cap="flat" cmpd="sng">
            <a:solidFill>
              <a:srgbClr val="FECDD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F43F5E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714146" y="2276856"/>
            <a:ext cx="4953300" cy="19200"/>
          </a:xfrm>
          <a:prstGeom prst="rect">
            <a:avLst/>
          </a:pr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46" y="1781251"/>
            <a:ext cx="30449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8"/>
          <p:cNvSpPr txBox="1"/>
          <p:nvPr/>
        </p:nvSpPr>
        <p:spPr>
          <a:xfrm>
            <a:off x="1162202" y="1742846"/>
            <a:ext cx="35535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E123C"/>
              </a:buClr>
              <a:buSzPts val="2100"/>
              <a:buFont typeface="Noto Sans KR"/>
              <a:buNone/>
            </a:pPr>
            <a:r>
              <a:rPr lang="en-US" sz="2100" b="1" i="0" u="none" strike="noStrike" cap="none">
                <a:solidFill>
                  <a:srgbClr val="BE123C"/>
                </a:solidFill>
                <a:latin typeface="Noto Sans KR"/>
                <a:ea typeface="Noto Sans KR"/>
                <a:cs typeface="Noto Sans KR"/>
                <a:sym typeface="Noto Sans KR"/>
              </a:rPr>
              <a:t>FedFace (Previous Work)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714146" y="2888204"/>
            <a:ext cx="4953300" cy="457200"/>
          </a:xfrm>
          <a:prstGeom prst="roundRect">
            <a:avLst>
              <a:gd name="adj" fmla="val 3333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"/>
          <p:cNvSpPr/>
          <p:nvPr/>
        </p:nvSpPr>
        <p:spPr>
          <a:xfrm>
            <a:off x="714146" y="3535599"/>
            <a:ext cx="4953300" cy="457200"/>
          </a:xfrm>
          <a:prstGeom prst="roundRect">
            <a:avLst>
              <a:gd name="adj" fmla="val 3333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714146" y="4182994"/>
            <a:ext cx="4953300" cy="457200"/>
          </a:xfrm>
          <a:prstGeom prst="roundRect">
            <a:avLst>
              <a:gd name="adj" fmla="val 3333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866851" y="3002504"/>
            <a:ext cx="3391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클라이언트당 1개의 신원(ID)만 가정(비현실적 가정)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866851" y="3649899"/>
            <a:ext cx="4515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신원 프로토타입(Identity Prototypes) 공유⚠️ 프라이버시 유출 위험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866851" y="4297294"/>
            <a:ext cx="3972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개인화(Personalized) 최적화 기능 부재(글로벌 성능만 고려)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6286500" y="1495044"/>
            <a:ext cx="5429700" cy="4981800"/>
          </a:xfrm>
          <a:prstGeom prst="roundRect">
            <a:avLst>
              <a:gd name="adj" fmla="val 562"/>
            </a:avLst>
          </a:prstGeom>
          <a:solidFill>
            <a:srgbClr val="F0FDF4"/>
          </a:solidFill>
          <a:ln w="12700" cap="flat" cmpd="sng">
            <a:solidFill>
              <a:srgbClr val="BBF7D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5400000" algn="bl" rotWithShape="0">
              <a:srgbClr val="22C55E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6524244" y="2276856"/>
            <a:ext cx="4953300" cy="19200"/>
          </a:xfrm>
          <a:prstGeom prst="rect">
            <a:avLst/>
          </a:prstGeom>
          <a:solidFill>
            <a:srgbClr val="000000">
              <a:alpha val="4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4244" y="1781251"/>
            <a:ext cx="304495" cy="304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6972300" y="1742846"/>
            <a:ext cx="26199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2100"/>
              <a:buFont typeface="Noto Sans KR"/>
              <a:buNone/>
            </a:pPr>
            <a:r>
              <a:rPr lang="en-US" sz="2100" b="1" i="0" u="none" strike="noStrike" cap="none">
                <a:solidFill>
                  <a:srgbClr val="15803D"/>
                </a:solidFill>
                <a:latin typeface="Noto Sans KR"/>
                <a:ea typeface="Noto Sans KR"/>
                <a:cs typeface="Noto Sans KR"/>
                <a:sym typeface="Noto Sans KR"/>
              </a:rPr>
              <a:t>FedFR (Proposed)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6477494" y="2888204"/>
            <a:ext cx="4953300" cy="457200"/>
          </a:xfrm>
          <a:prstGeom prst="roundRect">
            <a:avLst>
              <a:gd name="adj" fmla="val 3333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"/>
          <p:cNvSpPr/>
          <p:nvPr/>
        </p:nvSpPr>
        <p:spPr>
          <a:xfrm>
            <a:off x="6477494" y="3535599"/>
            <a:ext cx="4953300" cy="457200"/>
          </a:xfrm>
          <a:prstGeom prst="roundRect">
            <a:avLst>
              <a:gd name="adj" fmla="val 3333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6477494" y="4182994"/>
            <a:ext cx="4953300" cy="457200"/>
          </a:xfrm>
          <a:prstGeom prst="roundRect">
            <a:avLst>
              <a:gd name="adj" fmla="val 33333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6630199" y="3002504"/>
            <a:ext cx="4553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다중 신원(Multiple IDs) 및 불균형 데이터 처리 (</a:t>
            </a:r>
            <a:r>
              <a:rPr lang="en-US" sz="1200">
                <a:latin typeface="Noto Sans KR"/>
                <a:ea typeface="Noto Sans KR"/>
                <a:cs typeface="Noto Sans KR"/>
                <a:sym typeface="Noto Sans KR"/>
              </a:rPr>
              <a:t>다양한 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시나리오 대응)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6630199" y="3649899"/>
            <a:ext cx="47631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신원 임베딩 공유 없음 (No Identity Sharing) </a:t>
            </a:r>
            <a:r>
              <a:rPr lang="en-US" sz="1200">
                <a:latin typeface="Noto Sans KR"/>
                <a:ea typeface="Noto Sans KR"/>
                <a:cs typeface="Noto Sans KR"/>
                <a:sym typeface="Noto Sans KR"/>
              </a:rPr>
              <a:t>-&gt;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완벽한 프라이버시 보존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6630199" y="4297294"/>
            <a:ext cx="3562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KR"/>
              <a:buNone/>
            </a:pPr>
            <a:r>
              <a:rPr lang="en-US" sz="1200">
                <a:latin typeface="Noto Sans KR"/>
                <a:ea typeface="Noto Sans KR"/>
                <a:cs typeface="Noto Sans KR"/>
                <a:sym typeface="Noto Sans KR"/>
              </a:rPr>
              <a:t>일반화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+ </a:t>
            </a:r>
            <a:r>
              <a:rPr lang="en-US" sz="1200">
                <a:latin typeface="Noto Sans KR"/>
                <a:ea typeface="Noto Sans KR"/>
                <a:cs typeface="Noto Sans KR"/>
                <a:sym typeface="Noto Sans KR"/>
              </a:rPr>
              <a:t>개인화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동</a:t>
            </a:r>
            <a:r>
              <a:rPr lang="en-US" sz="1200">
                <a:latin typeface="Noto Sans KR"/>
                <a:ea typeface="Noto Sans KR"/>
                <a:cs typeface="Noto Sans KR"/>
                <a:sym typeface="Noto Sans KR"/>
              </a:rPr>
              <a:t>시</a:t>
            </a:r>
            <a:r>
              <a:rPr lang="en-US" sz="1200" b="0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최적화(DFC 모듈 활용)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0" y="1076249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5691613" y="3383345"/>
            <a:ext cx="761700" cy="761700"/>
          </a:xfrm>
          <a:prstGeom prst="ellipse">
            <a:avLst/>
          </a:prstGeom>
          <a:solidFill>
            <a:srgbClr val="FFFFFF"/>
          </a:solidFill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38100" dir="5400000" algn="bl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 txBox="1"/>
          <p:nvPr/>
        </p:nvSpPr>
        <p:spPr>
          <a:xfrm>
            <a:off x="5879979" y="3545194"/>
            <a:ext cx="620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2400"/>
              <a:buFont typeface="Noto Sans KR"/>
              <a:buNone/>
            </a:pPr>
            <a:r>
              <a:rPr lang="en-US" sz="2400" b="1" i="1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VS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1E3A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8382305" y="-1904695"/>
            <a:ext cx="5715000" cy="5715000"/>
          </a:xfrm>
          <a:prstGeom prst="ellipse">
            <a:avLst/>
          </a:prstGeom>
          <a:solidFill>
            <a:srgbClr val="3B82F6">
              <a:alpha val="9800"/>
            </a:srgbClr>
          </a:solidFill>
          <a:ln w="508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-952805" y="4953305"/>
            <a:ext cx="3810300" cy="3810300"/>
          </a:xfrm>
          <a:prstGeom prst="ellipse">
            <a:avLst/>
          </a:prstGeom>
          <a:solidFill>
            <a:srgbClr val="3B82F6">
              <a:alpha val="9800"/>
            </a:srgbClr>
          </a:solidFill>
          <a:ln w="254000" cap="flat" cmpd="sng">
            <a:solidFill>
              <a:srgbClr val="3B82F6">
                <a:alpha val="47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 txBox="1"/>
          <p:nvPr/>
        </p:nvSpPr>
        <p:spPr>
          <a:xfrm>
            <a:off x="4871922" y="1235209"/>
            <a:ext cx="2876700" cy="1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Roboto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 txBox="1"/>
          <p:nvPr/>
        </p:nvSpPr>
        <p:spPr>
          <a:xfrm>
            <a:off x="3696919" y="3016606"/>
            <a:ext cx="51435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3600"/>
              <a:buFont typeface="Noto Sans KR"/>
              <a:buNone/>
            </a:pPr>
            <a:r>
              <a:rPr lang="en-US" sz="36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FEDFR FRAMEWORK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 txBox="1"/>
          <p:nvPr/>
        </p:nvSpPr>
        <p:spPr>
          <a:xfrm>
            <a:off x="4508906" y="3940150"/>
            <a:ext cx="3482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FedFR 프레임워크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0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0"/>
          <p:cNvSpPr txBox="1"/>
          <p:nvPr/>
        </p:nvSpPr>
        <p:spPr>
          <a:xfrm>
            <a:off x="476402" y="133502"/>
            <a:ext cx="45153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000"/>
              <a:buFont typeface="Noto Sans KR"/>
              <a:buNone/>
            </a:pPr>
            <a:r>
              <a:rPr lang="en-US" sz="30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FedFR Framework 개요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9452153" y="267005"/>
            <a:ext cx="2410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아키텍처 및 워크플로우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381305" y="1047902"/>
            <a:ext cx="11430000" cy="4572000"/>
          </a:xfrm>
          <a:prstGeom prst="roundRect">
            <a:avLst>
              <a:gd name="adj" fmla="val 667"/>
            </a:avLst>
          </a:prstGeom>
          <a:solidFill>
            <a:srgbClr val="F8FAFC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25400" dir="2700000" algn="bl" rotWithShape="0">
              <a:srgbClr val="000000">
                <a:alpha val="275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10" descr="preencoded.png"/>
          <p:cNvPicPr preferRelativeResize="0"/>
          <p:nvPr/>
        </p:nvPicPr>
        <p:blipFill rotWithShape="1">
          <a:blip r:embed="rId3">
            <a:alphaModFix/>
          </a:blip>
          <a:srcRect t="15874" b="15874"/>
          <a:stretch/>
        </p:blipFill>
        <p:spPr>
          <a:xfrm>
            <a:off x="619049" y="1248156"/>
            <a:ext cx="10953600" cy="417240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0"/>
          <p:cNvSpPr/>
          <p:nvPr/>
        </p:nvSpPr>
        <p:spPr>
          <a:xfrm>
            <a:off x="381305" y="5810098"/>
            <a:ext cx="11430000" cy="761700"/>
          </a:xfrm>
          <a:prstGeom prst="roundRect">
            <a:avLst>
              <a:gd name="adj" fmla="val 18007"/>
            </a:avLst>
          </a:prstGeom>
          <a:solidFill>
            <a:srgbClr val="1E40AF"/>
          </a:solidFill>
          <a:ln>
            <a:noFill/>
          </a:ln>
          <a:effectLst>
            <a:outerShdw blurRad="101600" dist="38100" dir="5400000" algn="bl" rotWithShape="0">
              <a:srgbClr val="1E40AF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0"/>
          <p:cNvSpPr/>
          <p:nvPr/>
        </p:nvSpPr>
        <p:spPr>
          <a:xfrm>
            <a:off x="666598" y="6001207"/>
            <a:ext cx="381300" cy="3813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695" y="6096305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/>
          <p:nvPr/>
        </p:nvSpPr>
        <p:spPr>
          <a:xfrm>
            <a:off x="4657039" y="6001207"/>
            <a:ext cx="381300" cy="3813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0"/>
          <p:cNvSpPr txBox="1"/>
          <p:nvPr/>
        </p:nvSpPr>
        <p:spPr>
          <a:xfrm>
            <a:off x="1162202" y="6062472"/>
            <a:ext cx="29196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중앙 서버: 글로벌 모델 &amp; FedAvg 집계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2137" y="6096305"/>
            <a:ext cx="190195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/>
          <p:cNvSpPr/>
          <p:nvPr/>
        </p:nvSpPr>
        <p:spPr>
          <a:xfrm>
            <a:off x="8423453" y="6001207"/>
            <a:ext cx="381300" cy="381300"/>
          </a:xfrm>
          <a:prstGeom prst="ellipse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0"/>
          <p:cNvSpPr txBox="1"/>
          <p:nvPr/>
        </p:nvSpPr>
        <p:spPr>
          <a:xfrm>
            <a:off x="5152644" y="6062472"/>
            <a:ext cx="27012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통신: 가중치만 전송 (데이터 공유 X)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94776" y="6096305"/>
            <a:ext cx="237744" cy="19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 txBox="1"/>
          <p:nvPr/>
        </p:nvSpPr>
        <p:spPr>
          <a:xfrm>
            <a:off x="8918143" y="6062472"/>
            <a:ext cx="273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클라이언트: 로컬 학습 + DFC 개인화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0" y="819302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0"/>
          <p:cNvSpPr/>
          <p:nvPr/>
        </p:nvSpPr>
        <p:spPr>
          <a:xfrm>
            <a:off x="10052914" y="1248156"/>
            <a:ext cx="1561800" cy="381300"/>
          </a:xfrm>
          <a:prstGeom prst="roundRect">
            <a:avLst>
              <a:gd name="adj" fmla="val 47962"/>
            </a:avLst>
          </a:prstGeom>
          <a:solidFill>
            <a:srgbClr val="EF4444"/>
          </a:solidFill>
          <a:ln>
            <a:noFill/>
          </a:ln>
          <a:effectLst>
            <a:outerShdw blurRad="63500" dist="38100" dir="5400000" algn="bl" rotWithShape="0">
              <a:srgbClr val="EF4444">
                <a:alpha val="2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1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05618" y="1371600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/>
        </p:nvSpPr>
        <p:spPr>
          <a:xfrm>
            <a:off x="10434218" y="1324051"/>
            <a:ext cx="1143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KR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프라이버시 보존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8FA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1"/>
          <p:cNvSpPr/>
          <p:nvPr/>
        </p:nvSpPr>
        <p:spPr>
          <a:xfrm>
            <a:off x="0" y="0"/>
            <a:ext cx="12191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 txBox="1"/>
          <p:nvPr/>
        </p:nvSpPr>
        <p:spPr>
          <a:xfrm>
            <a:off x="476402" y="295351"/>
            <a:ext cx="6053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3A8A"/>
              </a:buClr>
              <a:buSzPts val="3100"/>
              <a:buFont typeface="Noto Sans KR"/>
              <a:buNone/>
            </a:pPr>
            <a:r>
              <a:rPr lang="en-US" sz="3100" b="1" i="0" u="none" strike="noStrike" cap="none">
                <a:solidFill>
                  <a:srgbClr val="1E3A8A"/>
                </a:solidFill>
                <a:latin typeface="Noto Sans KR"/>
                <a:ea typeface="Noto Sans KR"/>
                <a:cs typeface="Noto Sans KR"/>
                <a:sym typeface="Noto Sans KR"/>
              </a:rPr>
              <a:t>Key #1: Globally Shared Data Regularization</a:t>
            </a:r>
            <a:endParaRPr sz="3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7586777" y="599846"/>
            <a:ext cx="41634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4748B"/>
              </a:buClr>
              <a:buSzPts val="1500"/>
              <a:buFont typeface="Noto Sans KR"/>
              <a:buNone/>
            </a:pPr>
            <a:r>
              <a:rPr lang="en-US" sz="1500" b="0" i="0" u="none" strike="noStrike" cap="none">
                <a:solidFill>
                  <a:srgbClr val="64748B"/>
                </a:solidFill>
                <a:latin typeface="Noto Sans KR"/>
                <a:ea typeface="Noto Sans KR"/>
                <a:cs typeface="Noto Sans KR"/>
                <a:sym typeface="Noto Sans KR"/>
              </a:rPr>
              <a:t>Regularizing Local Training with Pre-trained Knowledge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476402" y="2095805"/>
            <a:ext cx="6620400" cy="4381800"/>
          </a:xfrm>
          <a:prstGeom prst="roundRect">
            <a:avLst>
              <a:gd name="adj" fmla="val 726"/>
            </a:avLst>
          </a:prstGeom>
          <a:solidFill>
            <a:srgbClr val="F1F5F9"/>
          </a:solidFill>
          <a:ln w="12700" cap="flat" cmpd="sng">
            <a:solidFill>
              <a:srgbClr val="E2E8F0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25400" dir="2700000" algn="bl" rotWithShape="0">
              <a:srgbClr val="000000">
                <a:alpha val="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/>
          <p:nvPr/>
        </p:nvSpPr>
        <p:spPr>
          <a:xfrm>
            <a:off x="676656" y="2295144"/>
            <a:ext cx="6219600" cy="3676800"/>
          </a:xfrm>
          <a:prstGeom prst="roundRect">
            <a:avLst>
              <a:gd name="adj" fmla="val 515"/>
            </a:avLst>
          </a:prstGeom>
          <a:solidFill>
            <a:srgbClr val="FFFFFF"/>
          </a:solidFill>
          <a:ln>
            <a:noFill/>
          </a:ln>
          <a:effectLst>
            <a:outerShdw blurRad="12700" dist="12700" dir="16200000" algn="bl" rotWithShape="0">
              <a:srgbClr val="000000">
                <a:alpha val="7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11" descr="preencoded.png"/>
          <p:cNvPicPr preferRelativeResize="0"/>
          <p:nvPr/>
        </p:nvPicPr>
        <p:blipFill rotWithShape="1">
          <a:blip r:embed="rId3">
            <a:alphaModFix/>
          </a:blip>
          <a:srcRect l="59" r="69"/>
          <a:stretch/>
        </p:blipFill>
        <p:spPr>
          <a:xfrm>
            <a:off x="752551" y="2441448"/>
            <a:ext cx="6067045" cy="339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 descr="preencoded.png"/>
          <p:cNvPicPr preferRelativeResize="0"/>
          <p:nvPr/>
        </p:nvPicPr>
        <p:blipFill rotWithShape="1">
          <a:blip r:embed="rId4">
            <a:alphaModFix/>
          </a:blip>
          <a:srcRect l="-833" r="-843"/>
          <a:stretch/>
        </p:blipFill>
        <p:spPr>
          <a:xfrm>
            <a:off x="2586838" y="6121908"/>
            <a:ext cx="152705" cy="1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 txBox="1"/>
          <p:nvPr/>
        </p:nvSpPr>
        <p:spPr>
          <a:xfrm>
            <a:off x="2777033" y="6086246"/>
            <a:ext cx="23106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1000"/>
              <a:buFont typeface="Noto Sans KR"/>
              <a:buNone/>
            </a:pPr>
            <a:r>
              <a:rPr lang="en-US" sz="1000" b="0" i="0" u="none" strike="noStrike" cap="non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Balanced CosFace Loss Integration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1"/>
          <p:cNvSpPr/>
          <p:nvPr/>
        </p:nvSpPr>
        <p:spPr>
          <a:xfrm>
            <a:off x="7570318" y="1770278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6213" y="1847088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1"/>
          <p:cNvSpPr/>
          <p:nvPr/>
        </p:nvSpPr>
        <p:spPr>
          <a:xfrm>
            <a:off x="7570318" y="2860243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"/>
          <p:cNvSpPr txBox="1"/>
          <p:nvPr/>
        </p:nvSpPr>
        <p:spPr>
          <a:xfrm>
            <a:off x="8027518" y="1741932"/>
            <a:ext cx="29196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로컬 과적합(Overfitting) 완화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8027518" y="2079346"/>
            <a:ext cx="3786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소규모 로컬 데이터 학습 시 발생하는 과적합 문제를 글로벌 클래스 임베딩으로 해결.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6213" y="2936138"/>
            <a:ext cx="15270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1"/>
          <p:cNvSpPr/>
          <p:nvPr/>
        </p:nvSpPr>
        <p:spPr>
          <a:xfrm>
            <a:off x="7570318" y="3950208"/>
            <a:ext cx="304500" cy="304500"/>
          </a:xfrm>
          <a:prstGeom prst="roundRect">
            <a:avLst>
              <a:gd name="adj" fmla="val 75075"/>
            </a:avLst>
          </a:prstGeom>
          <a:solidFill>
            <a:srgbClr val="EFF6FF"/>
          </a:solidFill>
          <a:ln>
            <a:noFill/>
          </a:ln>
          <a:effectLst>
            <a:outerShdw blurRad="38100" dist="25400" dir="5400000" algn="bl" rotWithShape="0">
              <a:srgbClr val="3B82F6">
                <a:alpha val="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/>
          <p:nvPr/>
        </p:nvSpPr>
        <p:spPr>
          <a:xfrm>
            <a:off x="8027518" y="2831897"/>
            <a:ext cx="29004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사전 학습 데이터의 정규화 효과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1"/>
          <p:cNvSpPr txBox="1"/>
          <p:nvPr/>
        </p:nvSpPr>
        <p:spPr>
          <a:xfrm>
            <a:off x="8027518" y="3169310"/>
            <a:ext cx="37581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공개된 글로벌 데이터셋(Pre-training)의 정보를 정규화 수단으로 활용.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11" descr="preencoded.png"/>
          <p:cNvPicPr preferRelativeResize="0"/>
          <p:nvPr/>
        </p:nvPicPr>
        <p:blipFill rotWithShape="1">
          <a:blip r:embed="rId7">
            <a:alphaModFix/>
          </a:blip>
          <a:srcRect t="-180" b="-180"/>
          <a:stretch/>
        </p:blipFill>
        <p:spPr>
          <a:xfrm>
            <a:off x="7627925" y="4026103"/>
            <a:ext cx="190195" cy="15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1"/>
          <p:cNvSpPr txBox="1"/>
          <p:nvPr/>
        </p:nvSpPr>
        <p:spPr>
          <a:xfrm>
            <a:off x="8027518" y="3921862"/>
            <a:ext cx="25200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E293B"/>
              </a:buClr>
              <a:buSzPts val="1600"/>
              <a:buFont typeface="Noto Sans KR"/>
              <a:buNone/>
            </a:pPr>
            <a:r>
              <a:rPr lang="en-US" sz="1600" b="1" i="0" u="none" strike="noStrike" cap="none">
                <a:solidFill>
                  <a:srgbClr val="1E293B"/>
                </a:solidFill>
                <a:latin typeface="Noto Sans KR"/>
                <a:ea typeface="Noto Sans KR"/>
                <a:cs typeface="Noto Sans KR"/>
                <a:sym typeface="Noto Sans KR"/>
              </a:rPr>
              <a:t>Balanced CosFace Loss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 txBox="1"/>
          <p:nvPr/>
        </p:nvSpPr>
        <p:spPr>
          <a:xfrm>
            <a:off x="8027518" y="4258361"/>
            <a:ext cx="37299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475569"/>
              </a:buClr>
              <a:buSzPts val="1300"/>
              <a:buFont typeface="Noto Sans KR"/>
              <a:buNone/>
            </a:pPr>
            <a:r>
              <a:rPr lang="en-US" sz="1300" b="0" i="0" u="none" strike="noStrike" cap="none">
                <a:solidFill>
                  <a:srgbClr val="475569"/>
                </a:solidFill>
                <a:latin typeface="Noto Sans KR"/>
                <a:ea typeface="Noto Sans KR"/>
                <a:cs typeface="Noto Sans KR"/>
                <a:sym typeface="Noto Sans KR"/>
              </a:rPr>
              <a:t>로컬 임베딩과 글로벌 임베딩을 결합하여 균형 잡힌 멀티 클래스 분류 수행.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7570318" y="5230368"/>
            <a:ext cx="4153200" cy="1572000"/>
          </a:xfrm>
          <a:prstGeom prst="roundRect">
            <a:avLst>
              <a:gd name="adj" fmla="val 4231"/>
            </a:avLst>
          </a:prstGeom>
          <a:solidFill>
            <a:srgbClr val="1E3A8A"/>
          </a:solidFill>
          <a:ln>
            <a:noFill/>
          </a:ln>
          <a:effectLst>
            <a:outerShdw blurRad="114300" dist="38100" dir="5400000" algn="bl" rotWithShape="0">
              <a:srgbClr val="2563EB">
                <a:alpha val="2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1"/>
          <p:cNvSpPr/>
          <p:nvPr/>
        </p:nvSpPr>
        <p:spPr>
          <a:xfrm>
            <a:off x="7570318" y="5230368"/>
            <a:ext cx="57600" cy="1572000"/>
          </a:xfrm>
          <a:prstGeom prst="rect">
            <a:avLst/>
          </a:prstGeom>
          <a:solidFill>
            <a:srgbClr val="60A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56525" y="5463540"/>
            <a:ext cx="171907" cy="17190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1"/>
          <p:cNvSpPr txBox="1"/>
          <p:nvPr/>
        </p:nvSpPr>
        <p:spPr>
          <a:xfrm>
            <a:off x="8103413" y="5420563"/>
            <a:ext cx="11010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FDBFE"/>
              </a:buClr>
              <a:buSzPts val="1300"/>
              <a:buFont typeface="Noto Sans KR"/>
              <a:buNone/>
            </a:pPr>
            <a:r>
              <a:rPr lang="en-US" sz="1300" b="1" i="0" u="none" strike="noStrike" cap="none">
                <a:solidFill>
                  <a:srgbClr val="BFDBFE"/>
                </a:solidFill>
                <a:latin typeface="Noto Sans KR"/>
                <a:ea typeface="Noto Sans KR"/>
                <a:cs typeface="Noto Sans KR"/>
                <a:sym typeface="Noto Sans KR"/>
              </a:rPr>
              <a:t>Key Benefit</a:t>
            </a: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7856525" y="5754319"/>
            <a:ext cx="36201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Noto Sans KR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개인 데이터 유출 없이 글로벌 지식을 활용하여 로컬 모델의 일반화 성능을 획기적으로 개선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0" y="1676095"/>
            <a:ext cx="12191700" cy="38400"/>
          </a:xfrm>
          <a:prstGeom prst="rect">
            <a:avLst/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2440</Words>
  <Application>Microsoft Office PowerPoint</Application>
  <PresentationFormat>와이드스크린</PresentationFormat>
  <Paragraphs>414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Arial</vt:lpstr>
      <vt:lpstr>Calibri</vt:lpstr>
      <vt:lpstr>Noto Sans KR</vt:lpstr>
      <vt:lpstr>JetBrains Mono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MK-1</cp:lastModifiedBy>
  <cp:revision>7</cp:revision>
  <dcterms:modified xsi:type="dcterms:W3CDTF">2025-11-27T21:56:08Z</dcterms:modified>
</cp:coreProperties>
</file>